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9"/>
  </p:notesMasterIdLst>
  <p:sldIdLst>
    <p:sldId id="264" r:id="rId2"/>
    <p:sldId id="265" r:id="rId3"/>
    <p:sldId id="274" r:id="rId4"/>
    <p:sldId id="319" r:id="rId5"/>
    <p:sldId id="320" r:id="rId6"/>
    <p:sldId id="321" r:id="rId7"/>
    <p:sldId id="275" r:id="rId8"/>
    <p:sldId id="267" r:id="rId9"/>
    <p:sldId id="270" r:id="rId10"/>
    <p:sldId id="269" r:id="rId11"/>
    <p:sldId id="283" r:id="rId12"/>
    <p:sldId id="289" r:id="rId13"/>
    <p:sldId id="290" r:id="rId14"/>
    <p:sldId id="291" r:id="rId15"/>
    <p:sldId id="292" r:id="rId16"/>
    <p:sldId id="293" r:id="rId17"/>
    <p:sldId id="294" r:id="rId18"/>
    <p:sldId id="285" r:id="rId19"/>
    <p:sldId id="287" r:id="rId20"/>
    <p:sldId id="288" r:id="rId21"/>
    <p:sldId id="296" r:id="rId22"/>
    <p:sldId id="297" r:id="rId23"/>
    <p:sldId id="298" r:id="rId24"/>
    <p:sldId id="299" r:id="rId25"/>
    <p:sldId id="300" r:id="rId26"/>
    <p:sldId id="301" r:id="rId27"/>
    <p:sldId id="295" r:id="rId28"/>
    <p:sldId id="312" r:id="rId29"/>
    <p:sldId id="272" r:id="rId30"/>
    <p:sldId id="304" r:id="rId31"/>
    <p:sldId id="310" r:id="rId32"/>
    <p:sldId id="316" r:id="rId33"/>
    <p:sldId id="273" r:id="rId34"/>
    <p:sldId id="308" r:id="rId35"/>
    <p:sldId id="277" r:id="rId36"/>
    <p:sldId id="309" r:id="rId37"/>
    <p:sldId id="28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2787"/>
    <p:restoredTop sz="87456" autoAdjust="0"/>
  </p:normalViewPr>
  <p:slideViewPr>
    <p:cSldViewPr>
      <p:cViewPr varScale="1">
        <p:scale>
          <a:sx n="88" d="100"/>
          <a:sy n="88" d="100"/>
        </p:scale>
        <p:origin x="-8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12C9662-1EB2-406D-8D0A-50509F61DFEA}" type="datetimeFigureOut">
              <a:rPr lang="en-US"/>
              <a:pPr>
                <a:defRPr/>
              </a:pPr>
              <a:t>8/1/2012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9E3A503-37E0-4220-B39D-4788067B88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8E1397C-CBCD-4777-BC2C-E22A955D7DF9}" type="slidenum">
              <a:rPr lang="en-US" smtClean="0"/>
              <a:pPr/>
              <a:t>5</a:t>
            </a:fld>
            <a:endParaRPr lang="en-US" smtClean="0"/>
          </a:p>
        </p:txBody>
      </p:sp>
      <p:sp>
        <p:nvSpPr>
          <p:cNvPr id="43011" name="Slide Image Placeholder 1"/>
          <p:cNvSpPr>
            <a:spLocks noGrp="1" noRot="1" noChangeAspect="1" noTextEdit="1"/>
          </p:cNvSpPr>
          <p:nvPr>
            <p:ph type="sldImg"/>
          </p:nvPr>
        </p:nvSpPr>
        <p:spPr bwMode="auto">
          <a:noFill/>
          <a:ln>
            <a:solidFill>
              <a:srgbClr val="000000"/>
            </a:solidFill>
            <a:miter lim="800000"/>
            <a:headEnd/>
            <a:tailEnd/>
          </a:ln>
        </p:spPr>
      </p:sp>
      <p:sp>
        <p:nvSpPr>
          <p:cNvPr id="4301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will be additional ESY training in the Fall.</a:t>
            </a:r>
          </a:p>
        </p:txBody>
      </p:sp>
      <p:sp>
        <p:nvSpPr>
          <p:cNvPr id="4301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A4F4A8CD-0229-413A-B6E6-02EF36F02785}" type="slidenum">
              <a:rPr lang="en-US" sz="1200"/>
              <a:pPr algn="r"/>
              <a:t>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9BFC12-4383-445E-9055-C145931BF697}" type="slidenum">
              <a:rPr lang="en-US" smtClean="0"/>
              <a:pPr/>
              <a:t>6</a:t>
            </a:fld>
            <a:endParaRPr lang="en-US" smtClean="0"/>
          </a:p>
        </p:txBody>
      </p:sp>
      <p:sp>
        <p:nvSpPr>
          <p:cNvPr id="44035" name="Slide Image Placeholder 1"/>
          <p:cNvSpPr>
            <a:spLocks noGrp="1" noRot="1" noChangeAspect="1" noTextEdit="1"/>
          </p:cNvSpPr>
          <p:nvPr>
            <p:ph type="sldImg"/>
          </p:nvPr>
        </p:nvSpPr>
        <p:spPr bwMode="auto">
          <a:noFill/>
          <a:ln>
            <a:solidFill>
              <a:srgbClr val="000000"/>
            </a:solidFill>
            <a:miter lim="800000"/>
            <a:headEnd/>
            <a:tailEnd/>
          </a:ln>
        </p:spPr>
      </p:sp>
      <p:sp>
        <p:nvSpPr>
          <p:cNvPr id="4403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will be additional ESY training in the Fall.</a:t>
            </a:r>
          </a:p>
        </p:txBody>
      </p:sp>
      <p:sp>
        <p:nvSpPr>
          <p:cNvPr id="440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D2308211-3BD3-485F-A582-EA880C0662E0}" type="slidenum">
              <a:rPr lang="en-US" sz="1200"/>
              <a:pPr algn="r"/>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3E8310-D7A0-46BF-9B48-617A84FF3839}"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E833FB-6107-48CC-88DC-2485437690E6}"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F3D20B-FEF1-46D0-B5FA-3B750803CB24}" type="slidenum">
              <a:rPr lang="en-US" smtClean="0"/>
              <a:pPr/>
              <a:t>13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31F88E-B542-44D2-945E-F6877E03C032}" type="slidenum">
              <a:rPr lang="en-US" smtClean="0"/>
              <a:pPr/>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B97DAD-29DA-453E-B15C-6DE9015EFC04}"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DF8E7-59B4-4331-AB41-2AE0EF155AE4}"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667120-8E9A-42A3-9031-498992236056}"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F8BFB-98BF-4F67-89CD-A4130E5ACA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63CD-3569-44E1-ACCA-B7085DEAD2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BA0B61-2BCC-4B84-9543-70256D7F5C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75CAA-FA4B-425F-BE3D-1769768CCE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C47B79-7A5E-477A-80EB-F9F9A2329A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B58D8-B9C4-487E-B323-1D5A863A04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AD332C-2CFB-44C7-B827-C1782CB575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0644C0-3B8B-4D85-ABD3-836EF061B7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0D501D9-F29B-427E-AE92-4E45EB7582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5F8F6B-08E6-4A84-BB87-AF6D1DABB8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87A11-F87C-48D0-A046-A2F0FC6DD2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958F3466-A495-4A43-B1E2-E5424C41E3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slide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13315"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13316" name="Rectangle 4"/>
          <p:cNvSpPr>
            <a:spLocks noGrp="1" noChangeArrowheads="1"/>
          </p:cNvSpPr>
          <p:nvPr>
            <p:ph type="title"/>
          </p:nvPr>
        </p:nvSpPr>
        <p:spPr>
          <a:xfrm>
            <a:off x="457200" y="533400"/>
            <a:ext cx="8229600" cy="1066800"/>
          </a:xfrm>
        </p:spPr>
        <p:txBody>
          <a:bodyPr/>
          <a:lstStyle/>
          <a:p>
            <a:pPr eaLnBrk="1" hangingPunct="1"/>
            <a:r>
              <a:rPr lang="en-US" smtClean="0"/>
              <a:t>Special Circumstances</a:t>
            </a:r>
          </a:p>
        </p:txBody>
      </p:sp>
      <p:sp>
        <p:nvSpPr>
          <p:cNvPr id="13317" name="Rectangle 5"/>
          <p:cNvSpPr>
            <a:spLocks noGrp="1" noChangeArrowheads="1"/>
          </p:cNvSpPr>
          <p:nvPr>
            <p:ph idx="1"/>
          </p:nvPr>
        </p:nvSpPr>
        <p:spPr/>
        <p:txBody>
          <a:bodyPr/>
          <a:lstStyle/>
          <a:p>
            <a:pPr lvl="1" eaLnBrk="1" hangingPunct="1"/>
            <a:r>
              <a:rPr lang="en-US" sz="3600" dirty="0" smtClean="0"/>
              <a:t>Students </a:t>
            </a:r>
            <a:r>
              <a:rPr lang="en-US" sz="3600" dirty="0" smtClean="0"/>
              <a:t>who transition from Early Steps who have spring or summer birthdays must be considered for ESYS</a:t>
            </a:r>
          </a:p>
          <a:p>
            <a:pPr lvl="2" eaLnBrk="1" hangingPunct="1"/>
            <a:r>
              <a:rPr lang="en-US" sz="2800" dirty="0" smtClean="0"/>
              <a:t>Use data from IFSP to determine eligibility</a:t>
            </a:r>
          </a:p>
          <a:p>
            <a:pPr lvl="2" eaLnBrk="1" hangingPunct="1"/>
            <a:r>
              <a:rPr lang="en-US" sz="2800" dirty="0" smtClean="0"/>
              <a:t>Must have an IEP</a:t>
            </a:r>
          </a:p>
          <a:p>
            <a:pPr eaLnBrk="1" hangingPunct="1">
              <a:buFontTx/>
              <a:buNone/>
            </a:pPr>
            <a:endParaRPr lang="en-US" sz="3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l="4124" t="6773" r="12830" b="7004"/>
          <a:stretch>
            <a:fillRect/>
          </a:stretch>
        </p:blipFill>
        <p:spPr bwMode="auto">
          <a:xfrm>
            <a:off x="304800" y="1447800"/>
            <a:ext cx="4311650" cy="4638675"/>
          </a:xfrm>
          <a:prstGeom prst="rect">
            <a:avLst/>
          </a:prstGeom>
          <a:noFill/>
          <a:ln w="9525">
            <a:noFill/>
            <a:miter lim="800000"/>
            <a:headEnd/>
            <a:tailEnd/>
          </a:ln>
        </p:spPr>
      </p:pic>
      <p:sp>
        <p:nvSpPr>
          <p:cNvPr id="14339" name="Rectangle 3"/>
          <p:cNvSpPr>
            <a:spLocks noChangeArrowheads="1"/>
          </p:cNvSpPr>
          <p:nvPr/>
        </p:nvSpPr>
        <p:spPr bwMode="auto">
          <a:xfrm>
            <a:off x="4038600" y="2519363"/>
            <a:ext cx="4876800" cy="3416300"/>
          </a:xfrm>
          <a:prstGeom prst="rect">
            <a:avLst/>
          </a:prstGeom>
          <a:solidFill>
            <a:schemeClr val="bg1"/>
          </a:solidFill>
          <a:ln w="9525">
            <a:solidFill>
              <a:schemeClr val="tx1"/>
            </a:solidFill>
            <a:miter lim="800000"/>
            <a:headEnd/>
            <a:tailEnd/>
          </a:ln>
        </p:spPr>
        <p:txBody>
          <a:bodyPr anchor="ctr">
            <a:spAutoFit/>
          </a:bodyPr>
          <a:lstStyle/>
          <a:p>
            <a:pPr>
              <a:buFont typeface="Arial" charset="0"/>
              <a:buChar char="•"/>
            </a:pPr>
            <a:r>
              <a:rPr lang="en-US">
                <a:solidFill>
                  <a:srgbClr val="C00000"/>
                </a:solidFill>
              </a:rPr>
              <a:t>All students participating in LAA 1</a:t>
            </a:r>
          </a:p>
          <a:p>
            <a:pPr>
              <a:buFont typeface="Arial" charset="0"/>
              <a:buChar char="•"/>
            </a:pPr>
            <a:r>
              <a:rPr lang="en-US">
                <a:solidFill>
                  <a:srgbClr val="00B0F0"/>
                </a:solidFill>
              </a:rPr>
              <a:t>All students with significant  cognitive disabilities</a:t>
            </a:r>
          </a:p>
          <a:p>
            <a:pPr>
              <a:buFont typeface="Arial" charset="0"/>
              <a:buChar char="•"/>
            </a:pPr>
            <a:r>
              <a:rPr lang="en-US">
                <a:solidFill>
                  <a:srgbClr val="00B050"/>
                </a:solidFill>
              </a:rPr>
              <a:t>All students who function like students with significant cognitive disabilities, </a:t>
            </a:r>
            <a:r>
              <a:rPr lang="en-US" u="sng">
                <a:solidFill>
                  <a:srgbClr val="00B050"/>
                </a:solidFill>
              </a:rPr>
              <a:t>including preschool-aged students</a:t>
            </a:r>
          </a:p>
          <a:p>
            <a:pPr>
              <a:buFont typeface="Arial" charset="0"/>
              <a:buChar char="•"/>
            </a:pPr>
            <a:r>
              <a:rPr lang="en-US">
                <a:solidFill>
                  <a:srgbClr val="7030A0"/>
                </a:solidFill>
              </a:rPr>
              <a:t>Any student suspected of having difficulty in recoupment of skills</a:t>
            </a:r>
          </a:p>
        </p:txBody>
      </p:sp>
      <p:cxnSp>
        <p:nvCxnSpPr>
          <p:cNvPr id="11" name="Straight Arrow Connector 10"/>
          <p:cNvCxnSpPr/>
          <p:nvPr/>
        </p:nvCxnSpPr>
        <p:spPr>
          <a:xfrm rot="10800000">
            <a:off x="2362200" y="2819400"/>
            <a:ext cx="1676400" cy="2286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341" name="TextBox 5"/>
          <p:cNvSpPr txBox="1">
            <a:spLocks noChangeArrowheads="1"/>
          </p:cNvSpPr>
          <p:nvPr/>
        </p:nvSpPr>
        <p:spPr bwMode="auto">
          <a:xfrm>
            <a:off x="1524000" y="457200"/>
            <a:ext cx="5867400" cy="523875"/>
          </a:xfrm>
          <a:prstGeom prst="rect">
            <a:avLst/>
          </a:prstGeom>
          <a:noFill/>
          <a:ln w="9525">
            <a:noFill/>
            <a:miter lim="800000"/>
            <a:headEnd/>
            <a:tailEnd/>
          </a:ln>
        </p:spPr>
        <p:txBody>
          <a:bodyPr>
            <a:spAutoFit/>
          </a:bodyPr>
          <a:lstStyle/>
          <a:p>
            <a:r>
              <a:rPr lang="en-US" sz="2800"/>
              <a:t>Who to Consider for R-R Criteria?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l="4124" t="6773" r="12830" b="7004"/>
          <a:stretch>
            <a:fillRect/>
          </a:stretch>
        </p:blipFill>
        <p:spPr bwMode="auto">
          <a:xfrm>
            <a:off x="381000" y="1524000"/>
            <a:ext cx="4038600" cy="4346575"/>
          </a:xfrm>
          <a:prstGeom prst="rect">
            <a:avLst/>
          </a:prstGeom>
          <a:noFill/>
          <a:ln w="9525">
            <a:noFill/>
            <a:miter lim="800000"/>
            <a:headEnd/>
            <a:tailEnd/>
          </a:ln>
        </p:spPr>
      </p:pic>
      <p:sp>
        <p:nvSpPr>
          <p:cNvPr id="15363" name="Rectangle 3"/>
          <p:cNvSpPr>
            <a:spLocks noChangeArrowheads="1"/>
          </p:cNvSpPr>
          <p:nvPr/>
        </p:nvSpPr>
        <p:spPr bwMode="auto">
          <a:xfrm>
            <a:off x="4800600" y="2646363"/>
            <a:ext cx="3810000" cy="1477962"/>
          </a:xfrm>
          <a:prstGeom prst="rect">
            <a:avLst/>
          </a:prstGeom>
          <a:solidFill>
            <a:schemeClr val="bg1"/>
          </a:solidFill>
          <a:ln w="9525">
            <a:solidFill>
              <a:schemeClr val="tx1"/>
            </a:solidFill>
            <a:miter lim="800000"/>
            <a:headEnd/>
            <a:tailEnd/>
          </a:ln>
        </p:spPr>
        <p:txBody>
          <a:bodyPr anchor="ctr">
            <a:spAutoFit/>
          </a:bodyPr>
          <a:lstStyle/>
          <a:p>
            <a:r>
              <a:rPr lang="en-US" sz="1800"/>
              <a:t>CPI-1  All students with disabilities, including preschool students</a:t>
            </a:r>
          </a:p>
          <a:p>
            <a:endParaRPr lang="en-US" sz="1800"/>
          </a:p>
          <a:p>
            <a:r>
              <a:rPr lang="en-US" sz="1800"/>
              <a:t>CPI-2  Students pursuing critical life areas</a:t>
            </a:r>
          </a:p>
        </p:txBody>
      </p:sp>
      <p:cxnSp>
        <p:nvCxnSpPr>
          <p:cNvPr id="11" name="Straight Arrow Connector 10"/>
          <p:cNvCxnSpPr/>
          <p:nvPr/>
        </p:nvCxnSpPr>
        <p:spPr>
          <a:xfrm rot="10800000" flipV="1">
            <a:off x="2590800" y="3049588"/>
            <a:ext cx="2133600" cy="74612"/>
          </a:xfrm>
          <a:prstGeom prst="straightConnector1">
            <a:avLst/>
          </a:prstGeom>
          <a:ln>
            <a:solidFill>
              <a:srgbClr val="0000CC"/>
            </a:solidFill>
            <a:tailEnd type="arrow"/>
          </a:ln>
        </p:spPr>
        <p:style>
          <a:lnRef idx="1">
            <a:schemeClr val="dk1"/>
          </a:lnRef>
          <a:fillRef idx="0">
            <a:schemeClr val="dk1"/>
          </a:fillRef>
          <a:effectRef idx="0">
            <a:schemeClr val="dk1"/>
          </a:effectRef>
          <a:fontRef idx="minor">
            <a:schemeClr val="tx1"/>
          </a:fontRef>
        </p:style>
      </p:cxnSp>
      <p:sp>
        <p:nvSpPr>
          <p:cNvPr id="15365" name="TextBox 5"/>
          <p:cNvSpPr txBox="1">
            <a:spLocks noChangeArrowheads="1"/>
          </p:cNvSpPr>
          <p:nvPr/>
        </p:nvSpPr>
        <p:spPr bwMode="auto">
          <a:xfrm>
            <a:off x="914400" y="457200"/>
            <a:ext cx="7086600" cy="523875"/>
          </a:xfrm>
          <a:prstGeom prst="rect">
            <a:avLst/>
          </a:prstGeom>
          <a:noFill/>
          <a:ln w="9525">
            <a:noFill/>
            <a:miter lim="800000"/>
            <a:headEnd/>
            <a:tailEnd/>
          </a:ln>
        </p:spPr>
        <p:txBody>
          <a:bodyPr>
            <a:spAutoFit/>
          </a:bodyPr>
          <a:lstStyle/>
          <a:p>
            <a:r>
              <a:rPr lang="en-US" sz="2800"/>
              <a:t>Who to Consider for CPI 1 and 2 Criteria?</a:t>
            </a:r>
          </a:p>
        </p:txBody>
      </p:sp>
      <p:cxnSp>
        <p:nvCxnSpPr>
          <p:cNvPr id="8" name="Straight Arrow Connector 7"/>
          <p:cNvCxnSpPr/>
          <p:nvPr/>
        </p:nvCxnSpPr>
        <p:spPr>
          <a:xfrm rot="10800000">
            <a:off x="2362200" y="3429000"/>
            <a:ext cx="2209800" cy="76200"/>
          </a:xfrm>
          <a:prstGeom prst="straightConnector1">
            <a:avLst/>
          </a:prstGeom>
          <a:ln>
            <a:solidFill>
              <a:srgbClr val="0000CC"/>
            </a:solidFill>
            <a:tailEnd type="arrow"/>
          </a:ln>
        </p:spPr>
        <p:style>
          <a:lnRef idx="1">
            <a:schemeClr val="dk1"/>
          </a:lnRef>
          <a:fillRef idx="0">
            <a:schemeClr val="dk1"/>
          </a:fillRef>
          <a:effectRef idx="0">
            <a:schemeClr val="dk1"/>
          </a:effectRef>
          <a:fontRef idx="minor">
            <a:schemeClr val="tx1"/>
          </a:fontRef>
        </p:style>
      </p:cxnSp>
      <p:sp>
        <p:nvSpPr>
          <p:cNvPr id="10" name="Footer Placeholder 9"/>
          <p:cNvSpPr>
            <a:spLocks noGrp="1"/>
          </p:cNvSpPr>
          <p:nvPr>
            <p:ph type="ftr" sz="quarter" idx="11"/>
          </p:nvPr>
        </p:nvSpPr>
        <p:spPr/>
        <p:txBody>
          <a:bodyPr/>
          <a:lstStyle/>
          <a:p>
            <a:pPr>
              <a:defRPr/>
            </a:pPr>
            <a:r>
              <a:rPr lang="en-US" smtClean="0"/>
              <a:t>Revised 12/01/2009</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4124" t="6773" r="12830" b="7004"/>
          <a:stretch>
            <a:fillRect/>
          </a:stretch>
        </p:blipFill>
        <p:spPr bwMode="auto">
          <a:xfrm>
            <a:off x="304800" y="1143000"/>
            <a:ext cx="4292600" cy="4619625"/>
          </a:xfrm>
          <a:prstGeom prst="rect">
            <a:avLst/>
          </a:prstGeom>
          <a:noFill/>
          <a:ln w="9525">
            <a:noFill/>
            <a:miter lim="800000"/>
            <a:headEnd/>
            <a:tailEnd/>
          </a:ln>
        </p:spPr>
      </p:pic>
      <p:sp>
        <p:nvSpPr>
          <p:cNvPr id="16387" name="Rectangle 3"/>
          <p:cNvSpPr>
            <a:spLocks noChangeArrowheads="1"/>
          </p:cNvSpPr>
          <p:nvPr/>
        </p:nvSpPr>
        <p:spPr bwMode="auto">
          <a:xfrm>
            <a:off x="4114800" y="2971800"/>
            <a:ext cx="4800600" cy="1570038"/>
          </a:xfrm>
          <a:prstGeom prst="rect">
            <a:avLst/>
          </a:prstGeom>
          <a:solidFill>
            <a:schemeClr val="bg1"/>
          </a:solidFill>
          <a:ln w="9525">
            <a:solidFill>
              <a:schemeClr val="tx1"/>
            </a:solidFill>
            <a:miter lim="800000"/>
            <a:headEnd/>
            <a:tailEnd/>
          </a:ln>
        </p:spPr>
        <p:txBody>
          <a:bodyPr anchor="ctr">
            <a:spAutoFit/>
          </a:bodyPr>
          <a:lstStyle/>
          <a:p>
            <a:r>
              <a:rPr lang="en-US"/>
              <a:t>Students ages 16-21 who are in need of support to maintain paid employment during the summer months.</a:t>
            </a:r>
          </a:p>
        </p:txBody>
      </p:sp>
      <p:cxnSp>
        <p:nvCxnSpPr>
          <p:cNvPr id="11" name="Straight Arrow Connector 10"/>
          <p:cNvCxnSpPr/>
          <p:nvPr/>
        </p:nvCxnSpPr>
        <p:spPr>
          <a:xfrm rot="10800000" flipV="1">
            <a:off x="2362200" y="3657600"/>
            <a:ext cx="1600200" cy="3048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389" name="TextBox 5"/>
          <p:cNvSpPr txBox="1">
            <a:spLocks noChangeArrowheads="1"/>
          </p:cNvSpPr>
          <p:nvPr/>
        </p:nvSpPr>
        <p:spPr bwMode="auto">
          <a:xfrm>
            <a:off x="914400" y="457200"/>
            <a:ext cx="7086600" cy="523875"/>
          </a:xfrm>
          <a:prstGeom prst="rect">
            <a:avLst/>
          </a:prstGeom>
          <a:noFill/>
          <a:ln w="9525">
            <a:noFill/>
            <a:miter lim="800000"/>
            <a:headEnd/>
            <a:tailEnd/>
          </a:ln>
        </p:spPr>
        <p:txBody>
          <a:bodyPr>
            <a:spAutoFit/>
          </a:bodyPr>
          <a:lstStyle/>
          <a:p>
            <a:r>
              <a:rPr lang="en-US" sz="2800"/>
              <a:t>Who to Consider for Employment Criteria?</a:t>
            </a:r>
          </a:p>
        </p:txBody>
      </p:sp>
      <p:sp>
        <p:nvSpPr>
          <p:cNvPr id="8" name="Footer Placeholder 7"/>
          <p:cNvSpPr>
            <a:spLocks noGrp="1"/>
          </p:cNvSpPr>
          <p:nvPr>
            <p:ph type="ftr" sz="quarter" idx="11"/>
          </p:nvPr>
        </p:nvSpPr>
        <p:spPr/>
        <p:txBody>
          <a:bodyPr/>
          <a:lstStyle/>
          <a:p>
            <a:pPr>
              <a:defRPr/>
            </a:pPr>
            <a:r>
              <a:rPr lang="en-US" smtClean="0"/>
              <a:t>Revised 12/01/2009</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l="4124" t="6773" r="12830" b="7004"/>
          <a:stretch>
            <a:fillRect/>
          </a:stretch>
        </p:blipFill>
        <p:spPr bwMode="auto">
          <a:xfrm>
            <a:off x="228600" y="1752600"/>
            <a:ext cx="4191000" cy="4510088"/>
          </a:xfrm>
          <a:prstGeom prst="rect">
            <a:avLst/>
          </a:prstGeom>
          <a:noFill/>
          <a:ln w="9525">
            <a:noFill/>
            <a:miter lim="800000"/>
            <a:headEnd/>
            <a:tailEnd/>
          </a:ln>
        </p:spPr>
      </p:pic>
      <p:sp>
        <p:nvSpPr>
          <p:cNvPr id="17411" name="Rectangle 3"/>
          <p:cNvSpPr>
            <a:spLocks noChangeArrowheads="1"/>
          </p:cNvSpPr>
          <p:nvPr/>
        </p:nvSpPr>
        <p:spPr bwMode="auto">
          <a:xfrm>
            <a:off x="4038600" y="3352800"/>
            <a:ext cx="4800600" cy="1570038"/>
          </a:xfrm>
          <a:prstGeom prst="rect">
            <a:avLst/>
          </a:prstGeom>
          <a:solidFill>
            <a:schemeClr val="bg1"/>
          </a:solidFill>
          <a:ln w="9525">
            <a:solidFill>
              <a:schemeClr val="tx1"/>
            </a:solidFill>
            <a:miter lim="800000"/>
            <a:headEnd/>
            <a:tailEnd/>
          </a:ln>
        </p:spPr>
        <p:txBody>
          <a:bodyPr anchor="ctr">
            <a:spAutoFit/>
          </a:bodyPr>
          <a:lstStyle/>
          <a:p>
            <a:r>
              <a:rPr lang="en-US"/>
              <a:t>Students transitioning from Early Steps to Part B preschool services who have spring/summer birthdays.</a:t>
            </a:r>
          </a:p>
        </p:txBody>
      </p:sp>
      <p:cxnSp>
        <p:nvCxnSpPr>
          <p:cNvPr id="11" name="Straight Arrow Connector 10"/>
          <p:cNvCxnSpPr/>
          <p:nvPr/>
        </p:nvCxnSpPr>
        <p:spPr>
          <a:xfrm rot="10800000" flipV="1">
            <a:off x="2743200" y="4191000"/>
            <a:ext cx="1219200" cy="6096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7413" name="TextBox 5"/>
          <p:cNvSpPr txBox="1">
            <a:spLocks noChangeArrowheads="1"/>
          </p:cNvSpPr>
          <p:nvPr/>
        </p:nvSpPr>
        <p:spPr bwMode="auto">
          <a:xfrm>
            <a:off x="1143000" y="228600"/>
            <a:ext cx="7239000" cy="954088"/>
          </a:xfrm>
          <a:prstGeom prst="rect">
            <a:avLst/>
          </a:prstGeom>
          <a:noFill/>
          <a:ln w="9525">
            <a:noFill/>
            <a:miter lim="800000"/>
            <a:headEnd/>
            <a:tailEnd/>
          </a:ln>
        </p:spPr>
        <p:txBody>
          <a:bodyPr>
            <a:spAutoFit/>
          </a:bodyPr>
          <a:lstStyle/>
          <a:p>
            <a:r>
              <a:rPr lang="en-US" sz="2800"/>
              <a:t>Who to Consider for Transition from</a:t>
            </a:r>
          </a:p>
          <a:p>
            <a:r>
              <a:rPr lang="en-US" sz="2800"/>
              <a:t>Early Steps to Part B Preschool Criteria?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l="4124" t="6773" r="12830" b="7004"/>
          <a:stretch>
            <a:fillRect/>
          </a:stretch>
        </p:blipFill>
        <p:spPr bwMode="auto">
          <a:xfrm>
            <a:off x="228600" y="1295400"/>
            <a:ext cx="4079875" cy="4391025"/>
          </a:xfrm>
          <a:prstGeom prst="rect">
            <a:avLst/>
          </a:prstGeom>
          <a:noFill/>
          <a:ln w="9525">
            <a:noFill/>
            <a:miter lim="800000"/>
            <a:headEnd/>
            <a:tailEnd/>
          </a:ln>
        </p:spPr>
      </p:pic>
      <p:sp>
        <p:nvSpPr>
          <p:cNvPr id="18435" name="Rectangle 3"/>
          <p:cNvSpPr>
            <a:spLocks noChangeArrowheads="1"/>
          </p:cNvSpPr>
          <p:nvPr/>
        </p:nvSpPr>
        <p:spPr bwMode="auto">
          <a:xfrm>
            <a:off x="4038600" y="2971800"/>
            <a:ext cx="4800600" cy="1570038"/>
          </a:xfrm>
          <a:prstGeom prst="rect">
            <a:avLst/>
          </a:prstGeom>
          <a:solidFill>
            <a:schemeClr val="bg1"/>
          </a:solidFill>
          <a:ln w="9525">
            <a:solidFill>
              <a:schemeClr val="tx1"/>
            </a:solidFill>
            <a:miter lim="800000"/>
            <a:headEnd/>
            <a:tailEnd/>
          </a:ln>
        </p:spPr>
        <p:txBody>
          <a:bodyPr anchor="ctr">
            <a:spAutoFit/>
          </a:bodyPr>
          <a:lstStyle/>
          <a:p>
            <a:r>
              <a:rPr lang="en-US"/>
              <a:t>Students who have transition plans and are expected to exit school at the end of the school year.</a:t>
            </a:r>
          </a:p>
        </p:txBody>
      </p:sp>
      <p:cxnSp>
        <p:nvCxnSpPr>
          <p:cNvPr id="11" name="Straight Arrow Connector 10"/>
          <p:cNvCxnSpPr/>
          <p:nvPr/>
        </p:nvCxnSpPr>
        <p:spPr>
          <a:xfrm rot="10800000" flipV="1">
            <a:off x="2971800" y="4038600"/>
            <a:ext cx="1143000" cy="5334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8437" name="TextBox 5"/>
          <p:cNvSpPr txBox="1">
            <a:spLocks noChangeArrowheads="1"/>
          </p:cNvSpPr>
          <p:nvPr/>
        </p:nvSpPr>
        <p:spPr bwMode="auto">
          <a:xfrm>
            <a:off x="1447800" y="228600"/>
            <a:ext cx="5410200" cy="954088"/>
          </a:xfrm>
          <a:prstGeom prst="rect">
            <a:avLst/>
          </a:prstGeom>
          <a:noFill/>
          <a:ln w="9525">
            <a:noFill/>
            <a:miter lim="800000"/>
            <a:headEnd/>
            <a:tailEnd/>
          </a:ln>
        </p:spPr>
        <p:txBody>
          <a:bodyPr>
            <a:spAutoFit/>
          </a:bodyPr>
          <a:lstStyle/>
          <a:p>
            <a:r>
              <a:rPr lang="en-US" sz="2800"/>
              <a:t>Who to Consider for Transition to </a:t>
            </a:r>
          </a:p>
          <a:p>
            <a:r>
              <a:rPr lang="en-US" sz="2800"/>
              <a:t>Post School Outcomes Criteria?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4124" t="6773" r="12830" b="7004"/>
          <a:stretch>
            <a:fillRect/>
          </a:stretch>
        </p:blipFill>
        <p:spPr bwMode="auto">
          <a:xfrm>
            <a:off x="152400" y="990600"/>
            <a:ext cx="4010025" cy="4314825"/>
          </a:xfrm>
          <a:prstGeom prst="rect">
            <a:avLst/>
          </a:prstGeom>
          <a:noFill/>
          <a:ln w="9525">
            <a:noFill/>
            <a:miter lim="800000"/>
            <a:headEnd/>
            <a:tailEnd/>
          </a:ln>
        </p:spPr>
      </p:pic>
      <p:sp>
        <p:nvSpPr>
          <p:cNvPr id="19459" name="Rectangle 3"/>
          <p:cNvSpPr>
            <a:spLocks noChangeArrowheads="1"/>
          </p:cNvSpPr>
          <p:nvPr/>
        </p:nvSpPr>
        <p:spPr bwMode="auto">
          <a:xfrm>
            <a:off x="4495800" y="2133600"/>
            <a:ext cx="4343400" cy="2308225"/>
          </a:xfrm>
          <a:prstGeom prst="rect">
            <a:avLst/>
          </a:prstGeom>
          <a:solidFill>
            <a:schemeClr val="bg1"/>
          </a:solidFill>
          <a:ln w="9525">
            <a:solidFill>
              <a:schemeClr val="tx1"/>
            </a:solidFill>
            <a:miter lim="800000"/>
            <a:headEnd/>
            <a:tailEnd/>
          </a:ln>
        </p:spPr>
        <p:txBody>
          <a:bodyPr anchor="ctr">
            <a:spAutoFit/>
          </a:bodyPr>
          <a:lstStyle/>
          <a:p>
            <a:r>
              <a:rPr lang="en-US"/>
              <a:t>Students with documented absences during the school year of more than 25 days for health-related conditions without the provision of </a:t>
            </a:r>
          </a:p>
          <a:p>
            <a:r>
              <a:rPr lang="en-US"/>
              <a:t>hospital/homebound services.</a:t>
            </a:r>
          </a:p>
        </p:txBody>
      </p:sp>
      <p:cxnSp>
        <p:nvCxnSpPr>
          <p:cNvPr id="11" name="Straight Arrow Connector 10"/>
          <p:cNvCxnSpPr/>
          <p:nvPr/>
        </p:nvCxnSpPr>
        <p:spPr>
          <a:xfrm rot="10800000" flipV="1">
            <a:off x="2819400" y="3505200"/>
            <a:ext cx="1600200" cy="1082675"/>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461" name="TextBox 5"/>
          <p:cNvSpPr txBox="1">
            <a:spLocks noChangeArrowheads="1"/>
          </p:cNvSpPr>
          <p:nvPr/>
        </p:nvSpPr>
        <p:spPr bwMode="auto">
          <a:xfrm>
            <a:off x="304800" y="228600"/>
            <a:ext cx="8305800" cy="523875"/>
          </a:xfrm>
          <a:prstGeom prst="rect">
            <a:avLst/>
          </a:prstGeom>
          <a:noFill/>
          <a:ln w="9525">
            <a:noFill/>
            <a:miter lim="800000"/>
            <a:headEnd/>
            <a:tailEnd/>
          </a:ln>
        </p:spPr>
        <p:txBody>
          <a:bodyPr>
            <a:spAutoFit/>
          </a:bodyPr>
          <a:lstStyle/>
          <a:p>
            <a:r>
              <a:rPr lang="en-US" sz="2800"/>
              <a:t> Who to Consider for Excessive Absences Criteria?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l="4124" t="6773" r="12830" b="7004"/>
          <a:stretch>
            <a:fillRect/>
          </a:stretch>
        </p:blipFill>
        <p:spPr bwMode="auto">
          <a:xfrm>
            <a:off x="228600" y="1524000"/>
            <a:ext cx="4010025" cy="4314825"/>
          </a:xfrm>
          <a:prstGeom prst="rect">
            <a:avLst/>
          </a:prstGeom>
          <a:noFill/>
          <a:ln w="9525">
            <a:noFill/>
            <a:miter lim="800000"/>
            <a:headEnd/>
            <a:tailEnd/>
          </a:ln>
        </p:spPr>
      </p:pic>
      <p:sp>
        <p:nvSpPr>
          <p:cNvPr id="20483" name="Rectangle 3"/>
          <p:cNvSpPr>
            <a:spLocks noChangeArrowheads="1"/>
          </p:cNvSpPr>
          <p:nvPr/>
        </p:nvSpPr>
        <p:spPr bwMode="auto">
          <a:xfrm>
            <a:off x="4648200" y="1905000"/>
            <a:ext cx="4267200" cy="4154488"/>
          </a:xfrm>
          <a:prstGeom prst="rect">
            <a:avLst/>
          </a:prstGeom>
          <a:solidFill>
            <a:schemeClr val="bg1"/>
          </a:solidFill>
          <a:ln w="9525">
            <a:solidFill>
              <a:schemeClr val="tx1"/>
            </a:solidFill>
            <a:miter lim="800000"/>
            <a:headEnd/>
            <a:tailEnd/>
          </a:ln>
        </p:spPr>
        <p:txBody>
          <a:bodyPr anchor="ctr">
            <a:spAutoFit/>
          </a:bodyPr>
          <a:lstStyle/>
          <a:p>
            <a:r>
              <a:rPr lang="en-US">
                <a:solidFill>
                  <a:srgbClr val="0070C0"/>
                </a:solidFill>
              </a:rPr>
              <a:t>When a student does </a:t>
            </a:r>
            <a:r>
              <a:rPr lang="en-US" u="sng">
                <a:solidFill>
                  <a:srgbClr val="0070C0"/>
                </a:solidFill>
              </a:rPr>
              <a:t>not </a:t>
            </a:r>
            <a:r>
              <a:rPr lang="en-US">
                <a:solidFill>
                  <a:srgbClr val="0070C0"/>
                </a:solidFill>
              </a:rPr>
              <a:t>meet the criteria for ESYS in any of the categories above,  the teacher/instruction personnel shall determine if a break in instruction would negatively impact or cause the student to lose skills that will restrict the student’s ability to function as independently as possible.</a:t>
            </a:r>
          </a:p>
        </p:txBody>
      </p:sp>
      <p:cxnSp>
        <p:nvCxnSpPr>
          <p:cNvPr id="11" name="Straight Arrow Connector 10"/>
          <p:cNvCxnSpPr/>
          <p:nvPr/>
        </p:nvCxnSpPr>
        <p:spPr>
          <a:xfrm rot="10800000" flipV="1">
            <a:off x="2819400" y="4267200"/>
            <a:ext cx="1752600" cy="10668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0485" name="TextBox 5"/>
          <p:cNvSpPr txBox="1">
            <a:spLocks noChangeArrowheads="1"/>
          </p:cNvSpPr>
          <p:nvPr/>
        </p:nvSpPr>
        <p:spPr bwMode="auto">
          <a:xfrm>
            <a:off x="533400" y="228600"/>
            <a:ext cx="8077200" cy="523875"/>
          </a:xfrm>
          <a:prstGeom prst="rect">
            <a:avLst/>
          </a:prstGeom>
          <a:noFill/>
          <a:ln w="9525">
            <a:noFill/>
            <a:miter lim="800000"/>
            <a:headEnd/>
            <a:tailEnd/>
          </a:ln>
        </p:spPr>
        <p:txBody>
          <a:bodyPr>
            <a:spAutoFit/>
          </a:bodyPr>
          <a:lstStyle/>
          <a:p>
            <a:r>
              <a:rPr lang="en-US" sz="2800"/>
              <a:t>Who to Consider for Extenuating Circumstances?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What </a:t>
            </a:r>
            <a:r>
              <a:rPr lang="en-US" smtClean="0">
                <a:solidFill>
                  <a:srgbClr val="7030A0"/>
                </a:solidFill>
              </a:rPr>
              <a:t>Data</a:t>
            </a:r>
            <a:r>
              <a:rPr lang="en-US" smtClean="0"/>
              <a:t> should be collected to make ESYS Determinations?</a:t>
            </a:r>
          </a:p>
        </p:txBody>
      </p:sp>
      <p:pic>
        <p:nvPicPr>
          <p:cNvPr id="21507" name="Picture 4"/>
          <p:cNvPicPr>
            <a:picLocks noGrp="1" noChangeAspect="1" noChangeArrowheads="1"/>
          </p:cNvPicPr>
          <p:nvPr>
            <p:ph idx="1"/>
          </p:nvPr>
        </p:nvPicPr>
        <p:blipFill>
          <a:blip r:embed="rId2" cstate="print"/>
          <a:srcRect/>
          <a:stretch>
            <a:fillRect/>
          </a:stretch>
        </p:blipFill>
        <p:spPr>
          <a:xfrm>
            <a:off x="2946400" y="2236788"/>
            <a:ext cx="3251200" cy="3252787"/>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Regression and Recoupment</a:t>
            </a:r>
          </a:p>
        </p:txBody>
      </p:sp>
      <p:sp>
        <p:nvSpPr>
          <p:cNvPr id="22531" name="Content Placeholder 2"/>
          <p:cNvSpPr>
            <a:spLocks noGrp="1"/>
          </p:cNvSpPr>
          <p:nvPr>
            <p:ph idx="1"/>
          </p:nvPr>
        </p:nvSpPr>
        <p:spPr/>
        <p:txBody>
          <a:bodyPr/>
          <a:lstStyle/>
          <a:p>
            <a:r>
              <a:rPr lang="en-US" smtClean="0"/>
              <a:t>Collect data throughout the year.</a:t>
            </a:r>
          </a:p>
          <a:p>
            <a:r>
              <a:rPr lang="en-US" smtClean="0"/>
              <a:t>Examine performance data before and after a break in instruction. Break must be at least 5 days. Collect data across 2 breaks.</a:t>
            </a:r>
          </a:p>
          <a:p>
            <a:r>
              <a:rPr lang="en-US" smtClean="0"/>
              <a:t>Compare pre and post break scores to determine if student had trouble relearning the skill after returning from the breaks.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3075"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3076" name="Rectangle 4"/>
          <p:cNvSpPr>
            <a:spLocks noGrp="1" noChangeArrowheads="1"/>
          </p:cNvSpPr>
          <p:nvPr>
            <p:ph type="title"/>
          </p:nvPr>
        </p:nvSpPr>
        <p:spPr>
          <a:xfrm>
            <a:off x="685800" y="1066800"/>
            <a:ext cx="7772400" cy="1371600"/>
          </a:xfrm>
        </p:spPr>
        <p:txBody>
          <a:bodyPr/>
          <a:lstStyle/>
          <a:p>
            <a:pPr eaLnBrk="1" hangingPunct="1"/>
            <a:r>
              <a:rPr lang="en-US" sz="3900" smtClean="0"/>
              <a:t>EXTENDED SCHOOL YEAR SERVICES (ESYS)</a:t>
            </a:r>
          </a:p>
        </p:txBody>
      </p:sp>
      <p:sp>
        <p:nvSpPr>
          <p:cNvPr id="3077" name="Rectangle 5"/>
          <p:cNvSpPr>
            <a:spLocks noGrp="1" noChangeArrowheads="1"/>
          </p:cNvSpPr>
          <p:nvPr>
            <p:ph idx="1"/>
          </p:nvPr>
        </p:nvSpPr>
        <p:spPr>
          <a:xfrm>
            <a:off x="685800" y="2895600"/>
            <a:ext cx="7772400" cy="3200400"/>
          </a:xfrm>
        </p:spPr>
        <p:txBody>
          <a:bodyPr/>
          <a:lstStyle/>
          <a:p>
            <a:pPr algn="ctr" eaLnBrk="1" hangingPunct="1">
              <a:buFontTx/>
              <a:buNone/>
            </a:pPr>
            <a:endParaRPr lang="en-US" sz="3600" smtClean="0"/>
          </a:p>
          <a:p>
            <a:pPr algn="ctr" eaLnBrk="1" hangingPunct="1">
              <a:buFontTx/>
              <a:buNone/>
            </a:pPr>
            <a:r>
              <a:rPr lang="en-US" sz="3600" smtClean="0"/>
              <a:t>Effective July 1, 2009</a:t>
            </a:r>
          </a:p>
          <a:p>
            <a:pPr algn="ctr" eaLnBrk="1" hangingPunct="1">
              <a:buFontTx/>
              <a:buNone/>
            </a:pPr>
            <a:endParaRPr lang="en-US" sz="3600" smtClean="0"/>
          </a:p>
          <a:p>
            <a:pPr algn="ctr" eaLnBrk="1" hangingPunct="1">
              <a:buFontTx/>
              <a:buNone/>
            </a:pPr>
            <a:r>
              <a:rPr lang="en-US" sz="3600" smtClean="0"/>
              <a:t>Revised July, 2010</a:t>
            </a:r>
          </a:p>
          <a:p>
            <a:pPr eaLnBrk="1" hangingPunct="1"/>
            <a:endParaRPr lang="en-US" sz="3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Critical Point of Instruction -1</a:t>
            </a:r>
          </a:p>
        </p:txBody>
      </p:sp>
      <p:sp>
        <p:nvSpPr>
          <p:cNvPr id="23555" name="Content Placeholder 2"/>
          <p:cNvSpPr>
            <a:spLocks noGrp="1"/>
          </p:cNvSpPr>
          <p:nvPr>
            <p:ph idx="1"/>
          </p:nvPr>
        </p:nvSpPr>
        <p:spPr>
          <a:xfrm>
            <a:off x="457200" y="1371600"/>
            <a:ext cx="8229600" cy="4953000"/>
          </a:xfrm>
        </p:spPr>
        <p:txBody>
          <a:bodyPr/>
          <a:lstStyle/>
          <a:p>
            <a:pPr eaLnBrk="1" hangingPunct="1"/>
            <a:r>
              <a:rPr lang="en-US" smtClean="0"/>
              <a:t>Examine performance data on any goals/benchmarks/objectives that would cause the student to:</a:t>
            </a:r>
          </a:p>
          <a:p>
            <a:pPr lvl="1" eaLnBrk="1" hangingPunct="1"/>
            <a:r>
              <a:rPr lang="en-US" smtClean="0"/>
              <a:t> lose general education time; or</a:t>
            </a:r>
          </a:p>
          <a:p>
            <a:pPr lvl="1" eaLnBrk="1" hangingPunct="1"/>
            <a:r>
              <a:rPr lang="en-US" smtClean="0"/>
              <a:t> increase special education service time because of a lack of academic or social skill development.</a:t>
            </a:r>
          </a:p>
          <a:p>
            <a:pPr eaLnBrk="1" hangingPunct="1"/>
            <a:r>
              <a:rPr lang="en-US" smtClean="0"/>
              <a:t>These criteria relate to LRE issues and the student being able to remain in the general education classroom with his non-disabled peers.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Critical Point of Instruction -2</a:t>
            </a:r>
          </a:p>
        </p:txBody>
      </p:sp>
      <p:sp>
        <p:nvSpPr>
          <p:cNvPr id="24579" name="Content Placeholder 2"/>
          <p:cNvSpPr>
            <a:spLocks noGrp="1"/>
          </p:cNvSpPr>
          <p:nvPr>
            <p:ph idx="1"/>
          </p:nvPr>
        </p:nvSpPr>
        <p:spPr>
          <a:xfrm>
            <a:off x="457200" y="1371600"/>
            <a:ext cx="8229600" cy="4953000"/>
          </a:xfrm>
        </p:spPr>
        <p:txBody>
          <a:bodyPr/>
          <a:lstStyle/>
          <a:p>
            <a:pPr eaLnBrk="1" hangingPunct="1"/>
            <a:r>
              <a:rPr lang="en-US" smtClean="0"/>
              <a:t>Examine performance data on any goals/benchmarks/objectives in the critical life areas :</a:t>
            </a:r>
          </a:p>
          <a:p>
            <a:pPr lvl="1" eaLnBrk="1" hangingPunct="1"/>
            <a:r>
              <a:rPr lang="en-US" smtClean="0"/>
              <a:t>self-help, community access, or social/behavior</a:t>
            </a:r>
          </a:p>
          <a:p>
            <a:pPr eaLnBrk="1" hangingPunct="1"/>
            <a:r>
              <a:rPr lang="en-US" smtClean="0"/>
              <a:t>Is the student making significant progress toward acquisition, fluency, maintenance, and/or generalization  on a critical life skill?</a:t>
            </a:r>
          </a:p>
          <a:p>
            <a:pPr lvl="1" eaLnBrk="1" hangingPunct="1"/>
            <a:r>
              <a:rPr lang="en-US" smtClean="0"/>
              <a:t>self-help, community access, or social/behavior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868362"/>
          </a:xfrm>
        </p:spPr>
        <p:txBody>
          <a:bodyPr/>
          <a:lstStyle/>
          <a:p>
            <a:pPr eaLnBrk="1" hangingPunct="1"/>
            <a:r>
              <a:rPr lang="en-US" smtClean="0"/>
              <a:t>Employment</a:t>
            </a:r>
          </a:p>
        </p:txBody>
      </p:sp>
      <p:sp>
        <p:nvSpPr>
          <p:cNvPr id="25603" name="Content Placeholder 2"/>
          <p:cNvSpPr>
            <a:spLocks noGrp="1"/>
          </p:cNvSpPr>
          <p:nvPr>
            <p:ph idx="1"/>
          </p:nvPr>
        </p:nvSpPr>
        <p:spPr>
          <a:xfrm>
            <a:off x="457200" y="1066800"/>
            <a:ext cx="8458200" cy="5562600"/>
          </a:xfrm>
        </p:spPr>
        <p:txBody>
          <a:bodyPr/>
          <a:lstStyle/>
          <a:p>
            <a:pPr eaLnBrk="1" hangingPunct="1"/>
            <a:r>
              <a:rPr lang="en-US" smtClean="0"/>
              <a:t>Examine the current IEP for goals and action steps targeted for transition in the area of employment –student must be currently employed</a:t>
            </a:r>
          </a:p>
          <a:p>
            <a:r>
              <a:rPr lang="en-US" smtClean="0"/>
              <a:t>Must be a written statement from the employer signifying the intent to employ throughout the summer months?</a:t>
            </a:r>
          </a:p>
          <a:p>
            <a:r>
              <a:rPr lang="en-US" smtClean="0"/>
              <a:t>Must be </a:t>
            </a:r>
            <a:r>
              <a:rPr lang="en-US" i="1" smtClean="0"/>
              <a:t>paid</a:t>
            </a:r>
            <a:r>
              <a:rPr lang="en-US" smtClean="0"/>
              <a:t> </a:t>
            </a:r>
            <a:r>
              <a:rPr lang="en-US" i="1" smtClean="0"/>
              <a:t>employment</a:t>
            </a:r>
            <a:r>
              <a:rPr lang="en-US" smtClean="0"/>
              <a:t>?</a:t>
            </a:r>
          </a:p>
          <a:p>
            <a:r>
              <a:rPr lang="en-US" smtClean="0"/>
              <a:t>Examine job performance data documenting the need for support to maintain paid employment.</a:t>
            </a:r>
          </a:p>
          <a:p>
            <a:endParaRPr lang="en-US" smtClean="0"/>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74638"/>
            <a:ext cx="8686800" cy="1143000"/>
          </a:xfrm>
        </p:spPr>
        <p:txBody>
          <a:bodyPr/>
          <a:lstStyle/>
          <a:p>
            <a:pPr eaLnBrk="1" hangingPunct="1"/>
            <a:r>
              <a:rPr lang="en-US" sz="4000" smtClean="0"/>
              <a:t>Transition from Early Steps to Preschool</a:t>
            </a:r>
          </a:p>
        </p:txBody>
      </p:sp>
      <p:sp>
        <p:nvSpPr>
          <p:cNvPr id="26627" name="Content Placeholder 2"/>
          <p:cNvSpPr>
            <a:spLocks noGrp="1"/>
          </p:cNvSpPr>
          <p:nvPr>
            <p:ph idx="1"/>
          </p:nvPr>
        </p:nvSpPr>
        <p:spPr>
          <a:xfrm>
            <a:off x="457200" y="1371600"/>
            <a:ext cx="8229600" cy="5257800"/>
          </a:xfrm>
        </p:spPr>
        <p:txBody>
          <a:bodyPr/>
          <a:lstStyle/>
          <a:p>
            <a:pPr eaLnBrk="1" hangingPunct="1"/>
            <a:endParaRPr lang="en-US" smtClean="0"/>
          </a:p>
          <a:p>
            <a:pPr eaLnBrk="1" hangingPunct="1"/>
            <a:r>
              <a:rPr lang="en-US" smtClean="0"/>
              <a:t>Review critical performance skills on the IEP.</a:t>
            </a:r>
          </a:p>
          <a:p>
            <a:pPr eaLnBrk="1" hangingPunct="1">
              <a:buFont typeface="Arial" charset="0"/>
              <a:buNone/>
            </a:pPr>
            <a:endParaRPr lang="en-US" smtClean="0"/>
          </a:p>
          <a:p>
            <a:pPr eaLnBrk="1" hangingPunct="1"/>
            <a:r>
              <a:rPr lang="en-US" smtClean="0"/>
              <a:t>Examine the performance data from the Individualized Family Services Plan (IFSP) to determine if student had past problems losing or maintaining skills.</a:t>
            </a:r>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74638"/>
            <a:ext cx="8686800" cy="1143000"/>
          </a:xfrm>
        </p:spPr>
        <p:txBody>
          <a:bodyPr/>
          <a:lstStyle/>
          <a:p>
            <a:pPr eaLnBrk="1" hangingPunct="1"/>
            <a:r>
              <a:rPr lang="en-US" sz="4000" smtClean="0"/>
              <a:t>Transition to Post School Outcomes</a:t>
            </a:r>
          </a:p>
        </p:txBody>
      </p:sp>
      <p:sp>
        <p:nvSpPr>
          <p:cNvPr id="27651" name="Content Placeholder 2"/>
          <p:cNvSpPr>
            <a:spLocks noGrp="1"/>
          </p:cNvSpPr>
          <p:nvPr>
            <p:ph idx="1"/>
          </p:nvPr>
        </p:nvSpPr>
        <p:spPr>
          <a:xfrm>
            <a:off x="457200" y="1371600"/>
            <a:ext cx="8229600" cy="5257800"/>
          </a:xfrm>
        </p:spPr>
        <p:txBody>
          <a:bodyPr/>
          <a:lstStyle/>
          <a:p>
            <a:pPr eaLnBrk="1" hangingPunct="1"/>
            <a:endParaRPr lang="en-US" smtClean="0"/>
          </a:p>
          <a:p>
            <a:pPr eaLnBrk="1" hangingPunct="1"/>
            <a:r>
              <a:rPr lang="en-US" smtClean="0"/>
              <a:t>Examine the transition form and the instructional pages of the IEP.</a:t>
            </a:r>
          </a:p>
          <a:p>
            <a:pPr eaLnBrk="1" hangingPunct="1"/>
            <a:r>
              <a:rPr lang="en-US" smtClean="0"/>
              <a:t>Determine if there are incomplete action steps and corresponding goals that are the responsibility of the LEA.</a:t>
            </a:r>
          </a:p>
          <a:p>
            <a:pPr eaLnBrk="1" hangingPunct="1"/>
            <a:r>
              <a:rPr lang="en-US" smtClean="0"/>
              <a:t>Will these action steps be completed by the end of the school year?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274638"/>
            <a:ext cx="8686800" cy="1143000"/>
          </a:xfrm>
        </p:spPr>
        <p:txBody>
          <a:bodyPr/>
          <a:lstStyle/>
          <a:p>
            <a:pPr eaLnBrk="1" hangingPunct="1"/>
            <a:r>
              <a:rPr lang="en-US" sz="4000" smtClean="0"/>
              <a:t>Excessive Absences</a:t>
            </a:r>
          </a:p>
        </p:txBody>
      </p:sp>
      <p:sp>
        <p:nvSpPr>
          <p:cNvPr id="28675" name="Content Placeholder 2"/>
          <p:cNvSpPr>
            <a:spLocks noGrp="1"/>
          </p:cNvSpPr>
          <p:nvPr>
            <p:ph idx="1"/>
          </p:nvPr>
        </p:nvSpPr>
        <p:spPr>
          <a:xfrm>
            <a:off x="457200" y="1371600"/>
            <a:ext cx="8229600" cy="5257800"/>
          </a:xfrm>
        </p:spPr>
        <p:txBody>
          <a:bodyPr/>
          <a:lstStyle/>
          <a:p>
            <a:r>
              <a:rPr lang="en-US" smtClean="0"/>
              <a:t>Review student records to determine if the student has more than 25 days of absences for health-related conditions</a:t>
            </a:r>
          </a:p>
          <a:p>
            <a:r>
              <a:rPr lang="en-US" smtClean="0"/>
              <a:t>Is there documentation that hospital/ homebound services were provided during any of those days?</a:t>
            </a:r>
          </a:p>
          <a:p>
            <a:r>
              <a:rPr lang="en-US" smtClean="0"/>
              <a:t>Examine the performance data on goal/benchmarks/objectives for lack of projected progress due to these absences.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274638"/>
            <a:ext cx="8686800" cy="1143000"/>
          </a:xfrm>
        </p:spPr>
        <p:txBody>
          <a:bodyPr/>
          <a:lstStyle/>
          <a:p>
            <a:pPr eaLnBrk="1" hangingPunct="1"/>
            <a:r>
              <a:rPr lang="en-US" sz="4000" smtClean="0"/>
              <a:t>Extenuating Circumstances</a:t>
            </a:r>
          </a:p>
        </p:txBody>
      </p:sp>
      <p:sp>
        <p:nvSpPr>
          <p:cNvPr id="29699" name="Content Placeholder 2"/>
          <p:cNvSpPr>
            <a:spLocks noGrp="1"/>
          </p:cNvSpPr>
          <p:nvPr>
            <p:ph idx="1"/>
          </p:nvPr>
        </p:nvSpPr>
        <p:spPr>
          <a:xfrm>
            <a:off x="457200" y="1371600"/>
            <a:ext cx="8229600" cy="5257800"/>
          </a:xfrm>
        </p:spPr>
        <p:txBody>
          <a:bodyPr/>
          <a:lstStyle/>
          <a:p>
            <a:endParaRPr lang="en-US" smtClean="0"/>
          </a:p>
          <a:p>
            <a:r>
              <a:rPr lang="en-US" smtClean="0"/>
              <a:t>Did the student meet any of the criteria for ESYS ?</a:t>
            </a:r>
          </a:p>
          <a:p>
            <a:endParaRPr lang="en-US" smtClean="0"/>
          </a:p>
          <a:p>
            <a:r>
              <a:rPr lang="en-US" smtClean="0"/>
              <a:t>After examining </a:t>
            </a:r>
            <a:r>
              <a:rPr lang="en-US" u="sng" smtClean="0"/>
              <a:t>performance data</a:t>
            </a:r>
            <a:r>
              <a:rPr lang="en-US" smtClean="0"/>
              <a:t>, would a break in service negatively impact or cause the student to lose skills that will restrict the student’s ability to function as independently as possible?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944562"/>
          </a:xfrm>
          <a:prstGeom prst="rect">
            <a:avLst/>
          </a:prstGeom>
        </p:spPr>
        <p:txBody>
          <a:bodyPr anchor="ctr">
            <a:normAutofit/>
          </a:bodyPr>
          <a:lstStyle/>
          <a:p>
            <a:pPr algn="ctr" eaLnBrk="1" fontAlgn="auto" hangingPunct="1">
              <a:spcAft>
                <a:spcPts val="0"/>
              </a:spcAft>
              <a:defRPr/>
            </a:pPr>
            <a:r>
              <a:rPr lang="en-US" sz="4000" dirty="0">
                <a:solidFill>
                  <a:srgbClr val="0000CC"/>
                </a:solidFill>
                <a:latin typeface="+mj-lt"/>
                <a:ea typeface="+mj-ea"/>
                <a:cs typeface="Arial" charset="0"/>
              </a:rPr>
              <a:t>Program Services Page </a:t>
            </a:r>
            <a:r>
              <a:rPr lang="en-US" sz="2800" dirty="0">
                <a:solidFill>
                  <a:srgbClr val="0000CC"/>
                </a:solidFill>
                <a:latin typeface="+mj-lt"/>
                <a:ea typeface="+mj-ea"/>
                <a:cs typeface="Arial" charset="0"/>
              </a:rPr>
              <a:t>(slide 2) </a:t>
            </a:r>
            <a:endParaRPr lang="en-US" sz="4000" dirty="0">
              <a:solidFill>
                <a:srgbClr val="0000CC"/>
              </a:solidFill>
              <a:latin typeface="+mj-lt"/>
              <a:ea typeface="+mj-ea"/>
              <a:cs typeface="Arial" charset="0"/>
            </a:endParaRPr>
          </a:p>
        </p:txBody>
      </p:sp>
      <p:sp>
        <p:nvSpPr>
          <p:cNvPr id="30723" name="Text Box 2"/>
          <p:cNvSpPr txBox="1">
            <a:spLocks noChangeArrowheads="1"/>
          </p:cNvSpPr>
          <p:nvPr/>
        </p:nvSpPr>
        <p:spPr bwMode="auto">
          <a:xfrm>
            <a:off x="4343400" y="1371600"/>
            <a:ext cx="4267200" cy="1882775"/>
          </a:xfrm>
          <a:prstGeom prst="rect">
            <a:avLst/>
          </a:prstGeom>
          <a:solidFill>
            <a:srgbClr val="FFFFFF"/>
          </a:solidFill>
          <a:ln w="9525">
            <a:solidFill>
              <a:srgbClr val="0000CC"/>
            </a:solidFill>
            <a:miter lim="800000"/>
            <a:headEnd/>
            <a:tailEnd/>
          </a:ln>
        </p:spPr>
        <p:txBody>
          <a:bodyPr>
            <a:spAutoFit/>
          </a:bodyPr>
          <a:lstStyle/>
          <a:p>
            <a:pPr eaLnBrk="1" hangingPunct="1">
              <a:spcAft>
                <a:spcPts val="1000"/>
              </a:spcAft>
            </a:pPr>
            <a:r>
              <a:rPr lang="en-US" sz="1800">
                <a:latin typeface="Calibri" pitchFamily="34" charset="0"/>
              </a:rPr>
              <a:t>Teacher/Instructional personnel  will make an ESYS </a:t>
            </a:r>
            <a:r>
              <a:rPr lang="en-US" sz="1800">
                <a:solidFill>
                  <a:srgbClr val="0000CC"/>
                </a:solidFill>
                <a:latin typeface="Calibri" pitchFamily="34" charset="0"/>
              </a:rPr>
              <a:t>eligibility </a:t>
            </a:r>
            <a:r>
              <a:rPr lang="en-US" sz="1800">
                <a:latin typeface="Calibri" pitchFamily="34" charset="0"/>
              </a:rPr>
              <a:t>decision.</a:t>
            </a:r>
          </a:p>
          <a:p>
            <a:pPr eaLnBrk="1" hangingPunct="1">
              <a:spcAft>
                <a:spcPts val="1000"/>
              </a:spcAft>
            </a:pPr>
            <a:r>
              <a:rPr lang="en-US" sz="1800">
                <a:latin typeface="Calibri" pitchFamily="34" charset="0"/>
              </a:rPr>
              <a:t>1</a:t>
            </a:r>
            <a:r>
              <a:rPr lang="en-US" sz="1800" b="1">
                <a:solidFill>
                  <a:srgbClr val="0000CC"/>
                </a:solidFill>
                <a:latin typeface="Calibri" pitchFamily="34" charset="0"/>
              </a:rPr>
              <a:t>. </a:t>
            </a:r>
            <a:r>
              <a:rPr lang="en-US" sz="1800">
                <a:latin typeface="Calibri" pitchFamily="34" charset="0"/>
              </a:rPr>
              <a:t>If eligible, the teacher contacts the parents to arrange an IEP Team meeting.  The IEP must be amended to create the ESY form and develop the ESY Services.</a:t>
            </a:r>
            <a:endParaRPr lang="en-US" sz="1800"/>
          </a:p>
        </p:txBody>
      </p:sp>
      <p:sp>
        <p:nvSpPr>
          <p:cNvPr id="30724" name="Text Box 3"/>
          <p:cNvSpPr txBox="1">
            <a:spLocks noChangeArrowheads="1"/>
          </p:cNvSpPr>
          <p:nvPr/>
        </p:nvSpPr>
        <p:spPr bwMode="auto">
          <a:xfrm>
            <a:off x="4343400" y="3581400"/>
            <a:ext cx="4114800" cy="1477963"/>
          </a:xfrm>
          <a:prstGeom prst="rect">
            <a:avLst/>
          </a:prstGeom>
          <a:solidFill>
            <a:srgbClr val="FFFFFF"/>
          </a:solidFill>
          <a:ln w="9525">
            <a:solidFill>
              <a:srgbClr val="000000"/>
            </a:solidFill>
            <a:miter lim="800000"/>
            <a:headEnd/>
            <a:tailEnd/>
          </a:ln>
        </p:spPr>
        <p:txBody>
          <a:bodyPr>
            <a:spAutoFit/>
          </a:bodyPr>
          <a:lstStyle/>
          <a:p>
            <a:pPr eaLnBrk="1" hangingPunct="1">
              <a:spcAft>
                <a:spcPts val="1000"/>
              </a:spcAft>
            </a:pPr>
            <a:r>
              <a:rPr lang="en-US" sz="1600">
                <a:latin typeface="Calibri" pitchFamily="34" charset="0"/>
              </a:rPr>
              <a:t>2.  </a:t>
            </a:r>
            <a:r>
              <a:rPr lang="en-US" sz="1800">
                <a:latin typeface="Calibri" pitchFamily="34" charset="0"/>
              </a:rPr>
              <a:t>If eligible, the teacher contacts the parents to arrange an IEP Team meeting. Parents decline the ESY services. Teacher maintains documentation of this decline in the student’s IEP folder. </a:t>
            </a:r>
            <a:endParaRPr lang="en-US" sz="1800"/>
          </a:p>
        </p:txBody>
      </p:sp>
      <p:sp>
        <p:nvSpPr>
          <p:cNvPr id="30725" name="Text Box 4"/>
          <p:cNvSpPr txBox="1">
            <a:spLocks noChangeArrowheads="1"/>
          </p:cNvSpPr>
          <p:nvPr/>
        </p:nvSpPr>
        <p:spPr bwMode="auto">
          <a:xfrm>
            <a:off x="4343400" y="5334000"/>
            <a:ext cx="4114800" cy="1200150"/>
          </a:xfrm>
          <a:prstGeom prst="rect">
            <a:avLst/>
          </a:prstGeom>
          <a:solidFill>
            <a:srgbClr val="FFFFFF"/>
          </a:solidFill>
          <a:ln w="9525">
            <a:solidFill>
              <a:srgbClr val="000000"/>
            </a:solidFill>
            <a:miter lim="800000"/>
            <a:headEnd/>
            <a:tailEnd/>
          </a:ln>
        </p:spPr>
        <p:txBody>
          <a:bodyPr>
            <a:spAutoFit/>
          </a:bodyPr>
          <a:lstStyle/>
          <a:p>
            <a:pPr eaLnBrk="1" hangingPunct="1">
              <a:spcAft>
                <a:spcPts val="1000"/>
              </a:spcAft>
            </a:pPr>
            <a:r>
              <a:rPr lang="en-US" sz="1800">
                <a:latin typeface="Calibri" pitchFamily="34" charset="0"/>
              </a:rPr>
              <a:t>3.  If ineligible,  the teacher must send notice letter of ineligibility to parents informing them of this decision. Maintain documentation in student’s IEP folder.</a:t>
            </a:r>
            <a:endParaRPr lang="en-US" sz="1800"/>
          </a:p>
        </p:txBody>
      </p:sp>
      <p:sp>
        <p:nvSpPr>
          <p:cNvPr id="10" name="Footer Placeholder 9"/>
          <p:cNvSpPr>
            <a:spLocks noGrp="1"/>
          </p:cNvSpPr>
          <p:nvPr>
            <p:ph type="ftr" sz="quarter" idx="11"/>
          </p:nvPr>
        </p:nvSpPr>
        <p:spPr>
          <a:xfrm>
            <a:off x="2286000" y="6356350"/>
            <a:ext cx="2209800" cy="365125"/>
          </a:xfrm>
        </p:spPr>
        <p:txBody>
          <a:bodyPr/>
          <a:lstStyle/>
          <a:p>
            <a:pPr>
              <a:defRPr/>
            </a:pPr>
            <a:r>
              <a:rPr lang="en-US" dirty="0" smtClean="0"/>
              <a:t>Revised June 2010</a:t>
            </a:r>
            <a:endParaRPr lang="en-US" dirty="0"/>
          </a:p>
        </p:txBody>
      </p:sp>
      <p:pic>
        <p:nvPicPr>
          <p:cNvPr id="30727" name="Picture 1"/>
          <p:cNvPicPr>
            <a:picLocks noChangeAspect="1" noChangeArrowheads="1"/>
          </p:cNvPicPr>
          <p:nvPr/>
        </p:nvPicPr>
        <p:blipFill>
          <a:blip r:embed="rId2" cstate="print"/>
          <a:srcRect l="4124" t="6773" r="12830" b="7004"/>
          <a:stretch>
            <a:fillRect/>
          </a:stretch>
        </p:blipFill>
        <p:spPr bwMode="auto">
          <a:xfrm>
            <a:off x="228600" y="1371600"/>
            <a:ext cx="4038600"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792162"/>
          </a:xfrm>
          <a:prstGeom prst="rect">
            <a:avLst/>
          </a:prstGeom>
        </p:spPr>
        <p:txBody>
          <a:bodyPr anchor="ctr">
            <a:normAutofit/>
          </a:bodyPr>
          <a:lstStyle/>
          <a:p>
            <a:pPr algn="ctr" eaLnBrk="1" fontAlgn="auto" hangingPunct="1">
              <a:spcAft>
                <a:spcPts val="0"/>
              </a:spcAft>
              <a:defRPr/>
            </a:pPr>
            <a:r>
              <a:rPr lang="en-US" sz="4000" dirty="0">
                <a:solidFill>
                  <a:srgbClr val="0000CC"/>
                </a:solidFill>
                <a:latin typeface="+mj-lt"/>
                <a:ea typeface="+mj-ea"/>
                <a:cs typeface="Arial" charset="0"/>
              </a:rPr>
              <a:t>Determining ESY Eligibility</a:t>
            </a:r>
          </a:p>
        </p:txBody>
      </p:sp>
      <p:sp>
        <p:nvSpPr>
          <p:cNvPr id="31747" name="Text Box 2"/>
          <p:cNvSpPr txBox="1">
            <a:spLocks noChangeArrowheads="1"/>
          </p:cNvSpPr>
          <p:nvPr/>
        </p:nvSpPr>
        <p:spPr bwMode="auto">
          <a:xfrm>
            <a:off x="4419600" y="1676400"/>
            <a:ext cx="4114800" cy="4529138"/>
          </a:xfrm>
          <a:prstGeom prst="rect">
            <a:avLst/>
          </a:prstGeom>
          <a:solidFill>
            <a:srgbClr val="FFFFFF"/>
          </a:solidFill>
          <a:ln w="9525">
            <a:solidFill>
              <a:srgbClr val="000000"/>
            </a:solidFill>
            <a:miter lim="800000"/>
            <a:headEnd/>
            <a:tailEnd/>
          </a:ln>
        </p:spPr>
        <p:txBody>
          <a:bodyPr>
            <a:spAutoFit/>
          </a:bodyPr>
          <a:lstStyle/>
          <a:p>
            <a:pPr eaLnBrk="1" hangingPunct="1">
              <a:spcAft>
                <a:spcPts val="1000"/>
              </a:spcAft>
            </a:pPr>
            <a:r>
              <a:rPr lang="en-US" sz="2000">
                <a:latin typeface="Calibri" pitchFamily="34" charset="0"/>
              </a:rPr>
              <a:t>After January 1 and before the end of the school year, Teacher/Instructional personnel must make an ESY </a:t>
            </a:r>
            <a:r>
              <a:rPr lang="en-US" sz="2000">
                <a:solidFill>
                  <a:srgbClr val="0000CC"/>
                </a:solidFill>
                <a:latin typeface="Calibri" pitchFamily="34" charset="0"/>
              </a:rPr>
              <a:t>eligibility </a:t>
            </a:r>
            <a:r>
              <a:rPr lang="en-US" sz="2000">
                <a:latin typeface="Calibri" pitchFamily="34" charset="0"/>
              </a:rPr>
              <a:t>decision.  Waiting until after the Easter or Spring break would allow more time to make an informed decision and to create a better plan for ESY services.</a:t>
            </a:r>
          </a:p>
          <a:p>
            <a:pPr eaLnBrk="1" hangingPunct="1">
              <a:spcAft>
                <a:spcPts val="1000"/>
              </a:spcAft>
            </a:pPr>
            <a:r>
              <a:rPr lang="en-US" sz="2000">
                <a:latin typeface="Calibri" pitchFamily="34" charset="0"/>
              </a:rPr>
              <a:t>1. If eligible, the teacher contacts the parents. If the parents agree to ESY services, the IEP must be amended to create the ESY form and determine the services that will be provided during ESY. </a:t>
            </a:r>
            <a:endParaRPr lang="en-US" sz="2000"/>
          </a:p>
        </p:txBody>
      </p:sp>
      <p:sp>
        <p:nvSpPr>
          <p:cNvPr id="12" name="Footer Placeholder 11"/>
          <p:cNvSpPr>
            <a:spLocks noGrp="1"/>
          </p:cNvSpPr>
          <p:nvPr>
            <p:ph type="ftr" sz="quarter" idx="11"/>
          </p:nvPr>
        </p:nvSpPr>
        <p:spPr>
          <a:xfrm>
            <a:off x="3124200" y="6248400"/>
            <a:ext cx="2895600" cy="381000"/>
          </a:xfrm>
        </p:spPr>
        <p:txBody>
          <a:bodyPr/>
          <a:lstStyle/>
          <a:p>
            <a:pPr>
              <a:defRPr/>
            </a:pPr>
            <a:r>
              <a:rPr lang="en-US" dirty="0" smtClean="0"/>
              <a:t>Revised June 2010</a:t>
            </a:r>
            <a:endParaRPr lang="en-US" dirty="0"/>
          </a:p>
        </p:txBody>
      </p:sp>
      <p:pic>
        <p:nvPicPr>
          <p:cNvPr id="31749" name="Picture 1"/>
          <p:cNvPicPr>
            <a:picLocks noChangeAspect="1" noChangeArrowheads="1"/>
          </p:cNvPicPr>
          <p:nvPr/>
        </p:nvPicPr>
        <p:blipFill>
          <a:blip r:embed="rId2" cstate="print"/>
          <a:srcRect l="4124" t="6773" r="12830" b="7004"/>
          <a:stretch>
            <a:fillRect/>
          </a:stretch>
        </p:blipFill>
        <p:spPr bwMode="auto">
          <a:xfrm>
            <a:off x="228600" y="1828800"/>
            <a:ext cx="4038600"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P bkgd less copy"/>
          <p:cNvPicPr>
            <a:picLocks noChangeAspect="1" noChangeArrowheads="1"/>
          </p:cNvPicPr>
          <p:nvPr/>
        </p:nvPicPr>
        <p:blipFill>
          <a:blip r:embed="rId2" cstate="print"/>
          <a:srcRect/>
          <a:stretch>
            <a:fillRect/>
          </a:stretch>
        </p:blipFill>
        <p:spPr bwMode="auto">
          <a:xfrm>
            <a:off x="0" y="33338"/>
            <a:ext cx="9144000" cy="6900862"/>
          </a:xfrm>
          <a:prstGeom prst="rect">
            <a:avLst/>
          </a:prstGeom>
          <a:noFill/>
          <a:ln w="9525">
            <a:noFill/>
            <a:miter lim="800000"/>
            <a:headEnd/>
            <a:tailEnd/>
          </a:ln>
        </p:spPr>
      </p:pic>
      <p:sp>
        <p:nvSpPr>
          <p:cNvPr id="32771"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12292" name="Rectangle 4"/>
          <p:cNvSpPr>
            <a:spLocks noGrp="1" noChangeArrowheads="1"/>
          </p:cNvSpPr>
          <p:nvPr>
            <p:ph type="title"/>
          </p:nvPr>
        </p:nvSpPr>
        <p:spPr>
          <a:xfrm>
            <a:off x="685800" y="609600"/>
            <a:ext cx="7772400" cy="609600"/>
          </a:xfrm>
        </p:spPr>
        <p:txBody>
          <a:bodyPr rtlCol="0">
            <a:normAutofit fontScale="90000"/>
          </a:bodyPr>
          <a:lstStyle/>
          <a:p>
            <a:pPr eaLnBrk="1" fontAlgn="auto" hangingPunct="1">
              <a:spcAft>
                <a:spcPts val="0"/>
              </a:spcAft>
              <a:defRPr/>
            </a:pPr>
            <a:r>
              <a:rPr lang="en-US" sz="4000" dirty="0" smtClean="0"/>
              <a:t>Developing ESYS</a:t>
            </a:r>
          </a:p>
        </p:txBody>
      </p:sp>
      <p:sp>
        <p:nvSpPr>
          <p:cNvPr id="32773" name="Rectangle 5"/>
          <p:cNvSpPr>
            <a:spLocks noGrp="1" noChangeArrowheads="1"/>
          </p:cNvSpPr>
          <p:nvPr>
            <p:ph idx="1"/>
          </p:nvPr>
        </p:nvSpPr>
        <p:spPr>
          <a:xfrm>
            <a:off x="228600" y="1371600"/>
            <a:ext cx="8915400" cy="4724400"/>
          </a:xfrm>
        </p:spPr>
        <p:txBody>
          <a:bodyPr/>
          <a:lstStyle/>
          <a:p>
            <a:pPr eaLnBrk="1" hangingPunct="1"/>
            <a:r>
              <a:rPr lang="en-US" sz="3000" smtClean="0"/>
              <a:t>After the teacher/instructional personnel determines a student is eligible for ESY services, the IEP Team completes the ESY form page on the web-based IEP.  </a:t>
            </a:r>
          </a:p>
          <a:p>
            <a:pPr eaLnBrk="1" hangingPunct="1"/>
            <a:r>
              <a:rPr lang="en-US" sz="3000" smtClean="0"/>
              <a:t>The Team will determine which goals and/or objectives on the regular IEP will be targeted (checked). These will used for instruction during ESYS.</a:t>
            </a:r>
          </a:p>
          <a:p>
            <a:pPr eaLnBrk="1" hangingPunct="1"/>
            <a:r>
              <a:rPr lang="en-US" sz="3000" smtClean="0"/>
              <a:t>If new goals and objectives must be written, the current IEP must be amended to add them.</a:t>
            </a:r>
          </a:p>
          <a:p>
            <a:pPr eaLnBrk="1" hangingPunct="1">
              <a:buFontTx/>
              <a:buNone/>
            </a:pPr>
            <a:endParaRPr lang="en-US" smtClean="0"/>
          </a:p>
          <a:p>
            <a:pPr eaLnBrk="1" hangingPunct="1"/>
            <a:endParaRPr lang="en-US" smtClean="0"/>
          </a:p>
        </p:txBody>
      </p:sp>
      <p:sp>
        <p:nvSpPr>
          <p:cNvPr id="6" name="Footer Placeholder 5"/>
          <p:cNvSpPr>
            <a:spLocks noGrp="1"/>
          </p:cNvSpPr>
          <p:nvPr>
            <p:ph type="ftr" sz="quarter" idx="11"/>
          </p:nvPr>
        </p:nvSpPr>
        <p:spPr>
          <a:xfrm>
            <a:off x="3124200" y="6096000"/>
            <a:ext cx="2895600" cy="304800"/>
          </a:xfrm>
        </p:spPr>
        <p:txBody>
          <a:bodyPr/>
          <a:lstStyle/>
          <a:p>
            <a:pPr>
              <a:defRPr/>
            </a:pPr>
            <a:r>
              <a:rPr lang="en-US" dirty="0" smtClean="0"/>
              <a:t>Revised 12/01/2009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4099"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4100" name="Rectangle 5"/>
          <p:cNvSpPr>
            <a:spLocks noGrp="1" noChangeArrowheads="1"/>
          </p:cNvSpPr>
          <p:nvPr>
            <p:ph idx="1"/>
          </p:nvPr>
        </p:nvSpPr>
        <p:spPr>
          <a:xfrm>
            <a:off x="685800" y="1143000"/>
            <a:ext cx="7772400" cy="4572000"/>
          </a:xfrm>
        </p:spPr>
        <p:txBody>
          <a:bodyPr/>
          <a:lstStyle/>
          <a:p>
            <a:pPr eaLnBrk="1" hangingPunct="1"/>
            <a:endParaRPr lang="en-US" smtClean="0"/>
          </a:p>
          <a:p>
            <a:pPr eaLnBrk="1" hangingPunct="1"/>
            <a:r>
              <a:rPr lang="en-US" smtClean="0"/>
              <a:t>Bulletin 1872 -Extended School Year Program Handbook discontinued</a:t>
            </a:r>
          </a:p>
          <a:p>
            <a:pPr eaLnBrk="1" hangingPunct="1"/>
            <a:endParaRPr lang="en-US" smtClean="0"/>
          </a:p>
          <a:p>
            <a:pPr eaLnBrk="1" hangingPunct="1"/>
            <a:r>
              <a:rPr lang="en-US" smtClean="0"/>
              <a:t>ESY services procedures incorporated into Bulletin 1530, IEP Handbook- Chapter 7</a:t>
            </a:r>
          </a:p>
          <a:p>
            <a:pPr lvl="1" eaLnBrk="1" hangingPunct="1"/>
            <a:r>
              <a:rPr lang="en-US" smtClean="0"/>
              <a:t>www.louisianaschools.net/lde/bese/1041.html</a:t>
            </a:r>
          </a:p>
          <a:p>
            <a:pPr eaLnBrk="1" hangingPunct="1">
              <a:buFont typeface="Arial" charset="0"/>
              <a:buNone/>
            </a:pPr>
            <a:endParaRPr lang="en-US" smtClean="0"/>
          </a:p>
        </p:txBody>
      </p:sp>
      <p:sp>
        <p:nvSpPr>
          <p:cNvPr id="6" name="Footer Placeholder 5"/>
          <p:cNvSpPr>
            <a:spLocks noGrp="1"/>
          </p:cNvSpPr>
          <p:nvPr>
            <p:ph type="ftr" sz="quarter" idx="11"/>
          </p:nvPr>
        </p:nvSpPr>
        <p:spPr>
          <a:xfrm>
            <a:off x="3048000" y="6096000"/>
            <a:ext cx="2895600" cy="365125"/>
          </a:xfrm>
        </p:spPr>
        <p:txBody>
          <a:bodyPr/>
          <a:lstStyle/>
          <a:p>
            <a:pPr>
              <a:defRPr/>
            </a:pPr>
            <a:r>
              <a:rPr lang="en-US" dirty="0" smtClean="0"/>
              <a:t>Revised 12/01/2009</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92162"/>
          </a:xfrm>
        </p:spPr>
        <p:txBody>
          <a:bodyPr/>
          <a:lstStyle/>
          <a:p>
            <a:pPr eaLnBrk="1" hangingPunct="1"/>
            <a:r>
              <a:rPr lang="en-US" smtClean="0">
                <a:solidFill>
                  <a:srgbClr val="0000CC"/>
                </a:solidFill>
                <a:cs typeface="Arial" charset="0"/>
              </a:rPr>
              <a:t>Developing ESY Services</a:t>
            </a:r>
          </a:p>
        </p:txBody>
      </p:sp>
      <p:pic>
        <p:nvPicPr>
          <p:cNvPr id="33795" name="Picture 2"/>
          <p:cNvPicPr>
            <a:picLocks noGrp="1" noChangeAspect="1" noChangeArrowheads="1"/>
          </p:cNvPicPr>
          <p:nvPr>
            <p:ph idx="1"/>
          </p:nvPr>
        </p:nvPicPr>
        <p:blipFill>
          <a:blip r:embed="rId2" cstate="print"/>
          <a:srcRect/>
          <a:stretch>
            <a:fillRect/>
          </a:stretch>
        </p:blipFill>
        <p:spPr>
          <a:xfrm>
            <a:off x="533400" y="1143000"/>
            <a:ext cx="4810125" cy="5080000"/>
          </a:xfrm>
          <a:noFill/>
        </p:spPr>
      </p:pic>
      <p:sp>
        <p:nvSpPr>
          <p:cNvPr id="25" name="Footer Placeholder 24"/>
          <p:cNvSpPr>
            <a:spLocks noGrp="1"/>
          </p:cNvSpPr>
          <p:nvPr>
            <p:ph type="ftr" sz="quarter" idx="11"/>
          </p:nvPr>
        </p:nvSpPr>
        <p:spPr>
          <a:xfrm>
            <a:off x="609600" y="6356350"/>
            <a:ext cx="3276600" cy="365125"/>
          </a:xfrm>
        </p:spPr>
        <p:txBody>
          <a:bodyPr/>
          <a:lstStyle/>
          <a:p>
            <a:pPr>
              <a:defRPr/>
            </a:pPr>
            <a:r>
              <a:rPr lang="en-US" dirty="0" smtClean="0"/>
              <a:t>new slide  July, 2010</a:t>
            </a:r>
            <a:endParaRPr lang="en-US" dirty="0"/>
          </a:p>
        </p:txBody>
      </p:sp>
      <p:sp>
        <p:nvSpPr>
          <p:cNvPr id="5" name="TextBox 4"/>
          <p:cNvSpPr txBox="1"/>
          <p:nvPr/>
        </p:nvSpPr>
        <p:spPr>
          <a:xfrm>
            <a:off x="3886200" y="2133600"/>
            <a:ext cx="5029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The IEP Team will check the criteria (one or more) by which the student was determined eligible for ESYS.</a:t>
            </a:r>
          </a:p>
        </p:txBody>
      </p:sp>
      <p:cxnSp>
        <p:nvCxnSpPr>
          <p:cNvPr id="7" name="Straight Arrow Connector 6"/>
          <p:cNvCxnSpPr>
            <a:stCxn id="5" idx="1"/>
          </p:cNvCxnSpPr>
          <p:nvPr/>
        </p:nvCxnSpPr>
        <p:spPr>
          <a:xfrm rot="10800000" flipV="1">
            <a:off x="2286000" y="2733675"/>
            <a:ext cx="1600200" cy="4667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3886200" y="3581400"/>
            <a:ext cx="50292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Enter the date ESYS will begin and end.</a:t>
            </a:r>
          </a:p>
        </p:txBody>
      </p:sp>
      <p:cxnSp>
        <p:nvCxnSpPr>
          <p:cNvPr id="16" name="Straight Arrow Connector 15"/>
          <p:cNvCxnSpPr>
            <a:stCxn id="14" idx="1"/>
          </p:cNvCxnSpPr>
          <p:nvPr/>
        </p:nvCxnSpPr>
        <p:spPr>
          <a:xfrm rot="10800000" flipV="1">
            <a:off x="2438400" y="3813175"/>
            <a:ext cx="1447800" cy="149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19600" y="4343400"/>
            <a:ext cx="4724400"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Go to each Instructional Plan page and check </a:t>
            </a:r>
            <a:r>
              <a:rPr lang="en-US" i="1" dirty="0">
                <a:solidFill>
                  <a:srgbClr val="0000CC"/>
                </a:solidFill>
              </a:rPr>
              <a:t>ESY Instruction </a:t>
            </a:r>
            <a:r>
              <a:rPr lang="en-US" i="1" dirty="0">
                <a:solidFill>
                  <a:schemeClr val="tx1"/>
                </a:solidFill>
              </a:rPr>
              <a:t> </a:t>
            </a:r>
            <a:r>
              <a:rPr lang="en-US" dirty="0">
                <a:solidFill>
                  <a:schemeClr val="tx1"/>
                </a:solidFill>
              </a:rPr>
              <a:t>for </a:t>
            </a:r>
            <a:r>
              <a:rPr lang="en-US" dirty="0"/>
              <a:t>each goal that will be addressed during ESYS. If the IEP Team decides to add goals, they can be added at the time the ESYS form is added to the IEP.</a:t>
            </a:r>
          </a:p>
        </p:txBody>
      </p:sp>
      <p:cxnSp>
        <p:nvCxnSpPr>
          <p:cNvPr id="23" name="Straight Arrow Connector 22"/>
          <p:cNvCxnSpPr/>
          <p:nvPr/>
        </p:nvCxnSpPr>
        <p:spPr>
          <a:xfrm rot="10800000">
            <a:off x="3810000" y="4495800"/>
            <a:ext cx="609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Developing ESY Services</a:t>
            </a:r>
          </a:p>
        </p:txBody>
      </p:sp>
      <p:pic>
        <p:nvPicPr>
          <p:cNvPr id="34819" name="Picture 3"/>
          <p:cNvPicPr>
            <a:picLocks noGrp="1" noChangeAspect="1" noChangeArrowheads="1"/>
          </p:cNvPicPr>
          <p:nvPr>
            <p:ph idx="1"/>
          </p:nvPr>
        </p:nvPicPr>
        <p:blipFill>
          <a:blip r:embed="rId2" cstate="print"/>
          <a:srcRect/>
          <a:stretch>
            <a:fillRect/>
          </a:stretch>
        </p:blipFill>
        <p:spPr>
          <a:xfrm>
            <a:off x="0" y="2514600"/>
            <a:ext cx="8229600" cy="2784475"/>
          </a:xfrm>
          <a:noFill/>
        </p:spPr>
      </p:pic>
      <p:sp>
        <p:nvSpPr>
          <p:cNvPr id="4" name="TextBox 3"/>
          <p:cNvSpPr txBox="1"/>
          <p:nvPr/>
        </p:nvSpPr>
        <p:spPr>
          <a:xfrm>
            <a:off x="5257800" y="2057400"/>
            <a:ext cx="3886200"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000" dirty="0"/>
              <a:t>Instructional Plan Page</a:t>
            </a:r>
          </a:p>
          <a:p>
            <a:pPr>
              <a:defRPr/>
            </a:pPr>
            <a:r>
              <a:rPr lang="en-US" sz="2000" dirty="0"/>
              <a:t>Check this box for each IEP goal that will be used for instruction during ESYS. These pages will print out for use by the ESYS instructional staff.</a:t>
            </a:r>
          </a:p>
        </p:txBody>
      </p:sp>
      <p:cxnSp>
        <p:nvCxnSpPr>
          <p:cNvPr id="5" name="Straight Arrow Connector 4"/>
          <p:cNvCxnSpPr/>
          <p:nvPr/>
        </p:nvCxnSpPr>
        <p:spPr>
          <a:xfrm rot="10800000" flipV="1">
            <a:off x="990600" y="2438400"/>
            <a:ext cx="4267200" cy="695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dirty="0" smtClean="0"/>
              <a:t>New slide 12/01/2009</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smtClean="0"/>
              <a:t>Developing ESY Services</a:t>
            </a:r>
          </a:p>
        </p:txBody>
      </p:sp>
      <p:pic>
        <p:nvPicPr>
          <p:cNvPr id="35843" name="Picture 3"/>
          <p:cNvPicPr>
            <a:picLocks noGrp="1" noChangeAspect="1" noChangeArrowheads="1"/>
          </p:cNvPicPr>
          <p:nvPr>
            <p:ph idx="1"/>
          </p:nvPr>
        </p:nvPicPr>
        <p:blipFill>
          <a:blip r:embed="rId2" cstate="print"/>
          <a:srcRect l="6389" t="16888" r="65279" b="36667"/>
          <a:stretch>
            <a:fillRect/>
          </a:stretch>
        </p:blipFill>
        <p:spPr>
          <a:xfrm>
            <a:off x="685800" y="1524000"/>
            <a:ext cx="7772400" cy="4648200"/>
          </a:xfrm>
          <a:ln>
            <a:solidFill>
              <a:schemeClr val="tx1"/>
            </a:solidFill>
          </a:ln>
        </p:spPr>
      </p:pic>
      <p:sp>
        <p:nvSpPr>
          <p:cNvPr id="35844" name="TextBox 6"/>
          <p:cNvSpPr txBox="1">
            <a:spLocks noChangeArrowheads="1"/>
          </p:cNvSpPr>
          <p:nvPr/>
        </p:nvSpPr>
        <p:spPr bwMode="auto">
          <a:xfrm>
            <a:off x="4419600" y="2286000"/>
            <a:ext cx="3962400" cy="2308225"/>
          </a:xfrm>
          <a:prstGeom prst="rect">
            <a:avLst/>
          </a:prstGeom>
          <a:solidFill>
            <a:schemeClr val="bg1"/>
          </a:solidFill>
          <a:ln w="9525">
            <a:solidFill>
              <a:schemeClr val="tx1"/>
            </a:solidFill>
            <a:miter lim="800000"/>
            <a:headEnd/>
            <a:tailEnd/>
          </a:ln>
        </p:spPr>
        <p:txBody>
          <a:bodyPr>
            <a:spAutoFit/>
          </a:bodyPr>
          <a:lstStyle/>
          <a:p>
            <a:r>
              <a:rPr lang="en-US"/>
              <a:t>Check this box if the student will need accommodations during ESYS.  This page will print for use by the ESYS instructional staff.</a:t>
            </a:r>
          </a:p>
        </p:txBody>
      </p:sp>
      <p:cxnSp>
        <p:nvCxnSpPr>
          <p:cNvPr id="8" name="Straight Arrow Connector 7"/>
          <p:cNvCxnSpPr/>
          <p:nvPr/>
        </p:nvCxnSpPr>
        <p:spPr>
          <a:xfrm rot="10800000">
            <a:off x="1905000" y="3048000"/>
            <a:ext cx="2514600" cy="762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pPr>
              <a:defRPr/>
            </a:pPr>
            <a:r>
              <a:rPr lang="en-US" dirty="0" smtClean="0"/>
              <a:t>new slide July ,2010</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36867"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13316" name="Rectangle 4"/>
          <p:cNvSpPr>
            <a:spLocks noGrp="1" noChangeArrowheads="1"/>
          </p:cNvSpPr>
          <p:nvPr>
            <p:ph type="title"/>
          </p:nvPr>
        </p:nvSpPr>
        <p:spPr>
          <a:xfrm>
            <a:off x="457200" y="685800"/>
            <a:ext cx="8229600" cy="731838"/>
          </a:xfrm>
        </p:spPr>
        <p:txBody>
          <a:bodyPr rtlCol="0">
            <a:normAutofit fontScale="90000"/>
          </a:bodyPr>
          <a:lstStyle/>
          <a:p>
            <a:pPr eaLnBrk="1" fontAlgn="auto" hangingPunct="1">
              <a:spcAft>
                <a:spcPts val="0"/>
              </a:spcAft>
              <a:defRPr/>
            </a:pPr>
            <a:r>
              <a:rPr lang="en-US" dirty="0" smtClean="0"/>
              <a:t>Developing ESYS-continued</a:t>
            </a:r>
          </a:p>
        </p:txBody>
      </p:sp>
      <p:sp>
        <p:nvSpPr>
          <p:cNvPr id="36869" name="Rectangle 5"/>
          <p:cNvSpPr>
            <a:spLocks noGrp="1" noChangeArrowheads="1"/>
          </p:cNvSpPr>
          <p:nvPr>
            <p:ph idx="1"/>
          </p:nvPr>
        </p:nvSpPr>
        <p:spPr>
          <a:xfrm>
            <a:off x="304800" y="1524000"/>
            <a:ext cx="8610600" cy="4572000"/>
          </a:xfrm>
        </p:spPr>
        <p:txBody>
          <a:bodyPr/>
          <a:lstStyle/>
          <a:p>
            <a:pPr eaLnBrk="1" hangingPunct="1">
              <a:buFont typeface="Arial" charset="0"/>
              <a:buNone/>
            </a:pPr>
            <a:r>
              <a:rPr lang="en-US" smtClean="0"/>
              <a:t>The IEP Team will develop the ESY Services with</a:t>
            </a:r>
          </a:p>
          <a:p>
            <a:pPr lvl="1" eaLnBrk="1" hangingPunct="1"/>
            <a:r>
              <a:rPr lang="en-US" smtClean="0"/>
              <a:t>Needed services</a:t>
            </a:r>
          </a:p>
          <a:p>
            <a:pPr lvl="1" eaLnBrk="1" hangingPunct="1"/>
            <a:r>
              <a:rPr lang="en-US" smtClean="0"/>
              <a:t>Personnel to provide services</a:t>
            </a:r>
          </a:p>
          <a:p>
            <a:pPr lvl="1" eaLnBrk="1" hangingPunct="1"/>
            <a:r>
              <a:rPr lang="en-US" smtClean="0"/>
              <a:t>Accommodations</a:t>
            </a:r>
          </a:p>
          <a:p>
            <a:pPr lvl="1" eaLnBrk="1" hangingPunct="1"/>
            <a:r>
              <a:rPr lang="en-US" smtClean="0"/>
              <a:t>Program length</a:t>
            </a:r>
          </a:p>
          <a:p>
            <a:pPr lvl="1" eaLnBrk="1" hangingPunct="1"/>
            <a:r>
              <a:rPr lang="en-US" smtClean="0"/>
              <a:t>Times</a:t>
            </a:r>
          </a:p>
          <a:p>
            <a:pPr lvl="1" eaLnBrk="1" hangingPunct="1"/>
            <a:r>
              <a:rPr lang="en-US" smtClean="0"/>
              <a:t>Settings for services- Districts will determine actual location</a:t>
            </a:r>
          </a:p>
          <a:p>
            <a:pPr lvl="1" eaLnBrk="1" hangingPunct="1"/>
            <a:r>
              <a:rPr lang="en-US" smtClean="0"/>
              <a:t>Transportation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944562"/>
          </a:xfrm>
        </p:spPr>
        <p:txBody>
          <a:bodyPr/>
          <a:lstStyle/>
          <a:p>
            <a:pPr eaLnBrk="1" hangingPunct="1"/>
            <a:r>
              <a:rPr lang="en-US" smtClean="0">
                <a:solidFill>
                  <a:srgbClr val="0000CC"/>
                </a:solidFill>
                <a:cs typeface="Arial" charset="0"/>
              </a:rPr>
              <a:t>Developing ESY Services</a:t>
            </a:r>
          </a:p>
        </p:txBody>
      </p:sp>
      <p:pic>
        <p:nvPicPr>
          <p:cNvPr id="37891" name="Picture 3"/>
          <p:cNvPicPr>
            <a:picLocks noGrp="1" noChangeAspect="1" noChangeArrowheads="1"/>
          </p:cNvPicPr>
          <p:nvPr>
            <p:ph idx="1"/>
          </p:nvPr>
        </p:nvPicPr>
        <p:blipFill>
          <a:blip r:embed="rId2" cstate="print"/>
          <a:srcRect/>
          <a:stretch>
            <a:fillRect/>
          </a:stretch>
        </p:blipFill>
        <p:spPr>
          <a:xfrm>
            <a:off x="228600" y="1143000"/>
            <a:ext cx="6394450" cy="5029200"/>
          </a:xfrm>
          <a:noFill/>
        </p:spPr>
      </p:pic>
      <p:sp>
        <p:nvSpPr>
          <p:cNvPr id="6" name="TextBox 5"/>
          <p:cNvSpPr txBox="1"/>
          <p:nvPr/>
        </p:nvSpPr>
        <p:spPr>
          <a:xfrm>
            <a:off x="5791200" y="2286000"/>
            <a:ext cx="3124200" cy="10779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a:t>Enter the total Instructional day by minutes for ESYS</a:t>
            </a:r>
          </a:p>
          <a:p>
            <a:pPr>
              <a:defRPr/>
            </a:pPr>
            <a:r>
              <a:rPr lang="en-US" sz="1600" dirty="0"/>
              <a:t>Enter the number of days per week the student will attend ESYS.</a:t>
            </a:r>
          </a:p>
        </p:txBody>
      </p:sp>
      <p:cxnSp>
        <p:nvCxnSpPr>
          <p:cNvPr id="8" name="Straight Arrow Connector 7"/>
          <p:cNvCxnSpPr/>
          <p:nvPr/>
        </p:nvCxnSpPr>
        <p:spPr>
          <a:xfrm rot="10800000" flipV="1">
            <a:off x="2743200" y="2819400"/>
            <a:ext cx="31242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2743200" y="3200400"/>
            <a:ext cx="30480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5181600"/>
            <a:ext cx="3124200" cy="584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a:t>Determine if the student will need special transportation during ESYS.</a:t>
            </a:r>
          </a:p>
        </p:txBody>
      </p:sp>
      <p:sp>
        <p:nvSpPr>
          <p:cNvPr id="16" name="Footer Placeholder 15"/>
          <p:cNvSpPr>
            <a:spLocks noGrp="1"/>
          </p:cNvSpPr>
          <p:nvPr>
            <p:ph type="ftr" sz="quarter" idx="11"/>
          </p:nvPr>
        </p:nvSpPr>
        <p:spPr/>
        <p:txBody>
          <a:bodyPr/>
          <a:lstStyle/>
          <a:p>
            <a:pPr>
              <a:defRPr/>
            </a:pPr>
            <a:r>
              <a:rPr lang="en-US" dirty="0" smtClean="0"/>
              <a:t>New slide 12/01/09</a:t>
            </a:r>
            <a:endParaRPr lang="en-US" dirty="0"/>
          </a:p>
        </p:txBody>
      </p:sp>
      <p:sp>
        <p:nvSpPr>
          <p:cNvPr id="11" name="Oval 10"/>
          <p:cNvSpPr/>
          <p:nvPr/>
        </p:nvSpPr>
        <p:spPr>
          <a:xfrm>
            <a:off x="381000" y="3124200"/>
            <a:ext cx="6629400" cy="2286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4" name="TextBox 13"/>
          <p:cNvSpPr txBox="1"/>
          <p:nvPr/>
        </p:nvSpPr>
        <p:spPr>
          <a:xfrm>
            <a:off x="6172200" y="3810000"/>
            <a:ext cx="27432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a:t>Enter all the services information that the student will receive during ESY.</a:t>
            </a:r>
          </a:p>
        </p:txBody>
      </p:sp>
      <p:cxnSp>
        <p:nvCxnSpPr>
          <p:cNvPr id="13" name="Straight Arrow Connector 12"/>
          <p:cNvCxnSpPr>
            <a:stCxn id="15" idx="1"/>
          </p:cNvCxnSpPr>
          <p:nvPr/>
        </p:nvCxnSpPr>
        <p:spPr>
          <a:xfrm rot="10800000" flipV="1">
            <a:off x="3581400" y="5473700"/>
            <a:ext cx="2209800"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38915"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38916" name="Rectangle 4"/>
          <p:cNvSpPr>
            <a:spLocks noGrp="1" noChangeArrowheads="1"/>
          </p:cNvSpPr>
          <p:nvPr>
            <p:ph type="title"/>
          </p:nvPr>
        </p:nvSpPr>
        <p:spPr>
          <a:xfrm>
            <a:off x="457200" y="762000"/>
            <a:ext cx="8229600" cy="838200"/>
          </a:xfrm>
        </p:spPr>
        <p:txBody>
          <a:bodyPr/>
          <a:lstStyle/>
          <a:p>
            <a:pPr eaLnBrk="1" hangingPunct="1"/>
            <a:r>
              <a:rPr lang="en-US" sz="4000" smtClean="0"/>
              <a:t>Developing and Evaluating ESYS</a:t>
            </a:r>
          </a:p>
        </p:txBody>
      </p:sp>
      <p:sp>
        <p:nvSpPr>
          <p:cNvPr id="38917" name="Rectangle 5"/>
          <p:cNvSpPr>
            <a:spLocks noGrp="1" noChangeArrowheads="1"/>
          </p:cNvSpPr>
          <p:nvPr>
            <p:ph idx="1"/>
          </p:nvPr>
        </p:nvSpPr>
        <p:spPr>
          <a:xfrm>
            <a:off x="228600" y="1600200"/>
            <a:ext cx="8610600" cy="4267200"/>
          </a:xfrm>
        </p:spPr>
        <p:txBody>
          <a:bodyPr/>
          <a:lstStyle/>
          <a:p>
            <a:pPr eaLnBrk="1" hangingPunct="1"/>
            <a:r>
              <a:rPr lang="en-US" smtClean="0"/>
              <a:t>Once completed, the ESY form with the instructional plan pages and the accommodations page will be printed out to give to the personnel hired to provide ESY services.</a:t>
            </a:r>
          </a:p>
          <a:p>
            <a:pPr eaLnBrk="1" hangingPunct="1"/>
            <a:r>
              <a:rPr lang="en-US" smtClean="0"/>
              <a:t>The Progress Report will be handwritten onto the ESY form at the end of ESY Services.</a:t>
            </a:r>
          </a:p>
          <a:p>
            <a:pPr eaLnBrk="1" hangingPunct="1"/>
            <a:r>
              <a:rPr lang="en-US" smtClean="0"/>
              <a:t>A copy will be provided to the parent and the original will be placed in the student’s IEP folder.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1020762"/>
          </a:xfrm>
        </p:spPr>
        <p:txBody>
          <a:bodyPr/>
          <a:lstStyle/>
          <a:p>
            <a:pPr eaLnBrk="1" hangingPunct="1"/>
            <a:r>
              <a:rPr lang="en-US" smtClean="0">
                <a:solidFill>
                  <a:srgbClr val="0000CC"/>
                </a:solidFill>
                <a:cs typeface="Arial" charset="0"/>
              </a:rPr>
              <a:t>Evaluating ESY Services</a:t>
            </a:r>
          </a:p>
        </p:txBody>
      </p:sp>
      <p:pic>
        <p:nvPicPr>
          <p:cNvPr id="39939" name="Picture 3"/>
          <p:cNvPicPr>
            <a:picLocks noGrp="1" noChangeAspect="1" noChangeArrowheads="1"/>
          </p:cNvPicPr>
          <p:nvPr>
            <p:ph idx="1"/>
          </p:nvPr>
        </p:nvPicPr>
        <p:blipFill>
          <a:blip r:embed="rId2" cstate="print"/>
          <a:srcRect/>
          <a:stretch>
            <a:fillRect/>
          </a:stretch>
        </p:blipFill>
        <p:spPr>
          <a:xfrm>
            <a:off x="304800" y="1295400"/>
            <a:ext cx="6326188" cy="5029200"/>
          </a:xfrm>
          <a:noFill/>
        </p:spPr>
      </p:pic>
      <p:cxnSp>
        <p:nvCxnSpPr>
          <p:cNvPr id="5" name="Straight Connector 4"/>
          <p:cNvCxnSpPr/>
          <p:nvPr/>
        </p:nvCxnSpPr>
        <p:spPr>
          <a:xfrm>
            <a:off x="0" y="3200400"/>
            <a:ext cx="8991600" cy="0"/>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6553200" y="1752600"/>
            <a:ext cx="23622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800" dirty="0"/>
              <a:t>Information below this line will be completed by the ESYS staff.</a:t>
            </a:r>
          </a:p>
        </p:txBody>
      </p:sp>
      <p:cxnSp>
        <p:nvCxnSpPr>
          <p:cNvPr id="8" name="Straight Arrow Connector 7"/>
          <p:cNvCxnSpPr>
            <a:stCxn id="6" idx="2"/>
          </p:cNvCxnSpPr>
          <p:nvPr/>
        </p:nvCxnSpPr>
        <p:spPr>
          <a:xfrm rot="5400000">
            <a:off x="7453312" y="2919413"/>
            <a:ext cx="523875" cy="381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pPr>
              <a:defRPr/>
            </a:pPr>
            <a:r>
              <a:rPr lang="en-US" dirty="0" smtClean="0"/>
              <a:t>New slide 12/02/2009</a:t>
            </a:r>
            <a:endParaRPr lang="en-US" dirty="0"/>
          </a:p>
        </p:txBody>
      </p:sp>
      <p:sp>
        <p:nvSpPr>
          <p:cNvPr id="10" name="TextBox 9"/>
          <p:cNvSpPr txBox="1"/>
          <p:nvPr/>
        </p:nvSpPr>
        <p:spPr>
          <a:xfrm>
            <a:off x="6705600" y="3352800"/>
            <a:ext cx="2438400" cy="32924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a:latin typeface="+mj-lt"/>
              </a:rPr>
              <a:t>At the end of ESYS, the total days attended will be indicated.</a:t>
            </a:r>
          </a:p>
          <a:p>
            <a:pPr>
              <a:defRPr/>
            </a:pPr>
            <a:endParaRPr lang="en-US" sz="1600" dirty="0">
              <a:latin typeface="+mj-lt"/>
            </a:endParaRPr>
          </a:p>
          <a:p>
            <a:pPr>
              <a:defRPr/>
            </a:pPr>
            <a:r>
              <a:rPr lang="en-US" sz="1600" dirty="0">
                <a:latin typeface="+mj-lt"/>
              </a:rPr>
              <a:t>Progress will be documented on the form. </a:t>
            </a:r>
          </a:p>
          <a:p>
            <a:pPr>
              <a:defRPr/>
            </a:pPr>
            <a:endParaRPr lang="en-US" sz="1600" dirty="0">
              <a:latin typeface="+mj-lt"/>
            </a:endParaRPr>
          </a:p>
          <a:p>
            <a:pPr>
              <a:defRPr/>
            </a:pPr>
            <a:r>
              <a:rPr lang="en-US" sz="1600" dirty="0">
                <a:latin typeface="+mj-lt"/>
              </a:rPr>
              <a:t>The parents will be provided a copy and the original will be placed in the student’s IEP folder for future use in providing services.</a:t>
            </a:r>
          </a:p>
        </p:txBody>
      </p:sp>
      <p:cxnSp>
        <p:nvCxnSpPr>
          <p:cNvPr id="12" name="Straight Arrow Connector 11"/>
          <p:cNvCxnSpPr/>
          <p:nvPr/>
        </p:nvCxnSpPr>
        <p:spPr>
          <a:xfrm rot="10800000">
            <a:off x="3962400" y="3962400"/>
            <a:ext cx="2743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4495800" y="5334000"/>
            <a:ext cx="22098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a:off x="6019800" y="3352800"/>
            <a:ext cx="685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40963"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13316" name="Rectangle 4"/>
          <p:cNvSpPr>
            <a:spLocks noGrp="1" noChangeArrowheads="1"/>
          </p:cNvSpPr>
          <p:nvPr>
            <p:ph type="title"/>
          </p:nvPr>
        </p:nvSpPr>
        <p:spPr>
          <a:xfrm>
            <a:off x="457200" y="685800"/>
            <a:ext cx="8229600" cy="731838"/>
          </a:xfrm>
        </p:spPr>
        <p:txBody>
          <a:bodyPr rtlCol="0">
            <a:normAutofit fontScale="90000"/>
          </a:bodyPr>
          <a:lstStyle/>
          <a:p>
            <a:pPr eaLnBrk="1" fontAlgn="auto" hangingPunct="1">
              <a:spcAft>
                <a:spcPts val="0"/>
              </a:spcAft>
              <a:defRPr/>
            </a:pPr>
            <a:r>
              <a:rPr lang="en-US" dirty="0" smtClean="0"/>
              <a:t>For Questions</a:t>
            </a:r>
          </a:p>
        </p:txBody>
      </p:sp>
      <p:sp>
        <p:nvSpPr>
          <p:cNvPr id="40965" name="Rectangle 5"/>
          <p:cNvSpPr>
            <a:spLocks noGrp="1" noChangeArrowheads="1"/>
          </p:cNvSpPr>
          <p:nvPr>
            <p:ph idx="1"/>
          </p:nvPr>
        </p:nvSpPr>
        <p:spPr>
          <a:xfrm>
            <a:off x="304800" y="1600200"/>
            <a:ext cx="8610600" cy="4495800"/>
          </a:xfrm>
          <a:ln>
            <a:solidFill>
              <a:schemeClr val="accent1"/>
            </a:solidFill>
          </a:ln>
        </p:spPr>
        <p:txBody>
          <a:bodyPr/>
          <a:lstStyle/>
          <a:p>
            <a:pPr eaLnBrk="1" hangingPunct="1"/>
            <a:r>
              <a:rPr lang="en-US" sz="3600" smtClean="0"/>
              <a:t>Contact Nancy Hicks or Robyn Hargrave at</a:t>
            </a:r>
          </a:p>
          <a:p>
            <a:pPr lvl="1" eaLnBrk="1" hangingPunct="1">
              <a:buFont typeface="Arial" charset="0"/>
              <a:buNone/>
            </a:pPr>
            <a:r>
              <a:rPr lang="en-US" sz="3600" smtClean="0">
                <a:solidFill>
                  <a:srgbClr val="00B0F0"/>
                </a:solidFill>
              </a:rPr>
              <a:t>nancy.hicks@la.gov</a:t>
            </a:r>
          </a:p>
          <a:p>
            <a:pPr lvl="1" eaLnBrk="1" hangingPunct="1">
              <a:buFont typeface="Arial" charset="0"/>
              <a:buNone/>
            </a:pPr>
            <a:r>
              <a:rPr lang="en-US" sz="3600" smtClean="0">
                <a:solidFill>
                  <a:srgbClr val="00B0F0"/>
                </a:solidFill>
              </a:rPr>
              <a:t>Robyn.hargrave@la.gov</a:t>
            </a:r>
            <a:endParaRPr lang="en-US" sz="3600" smtClean="0">
              <a:solidFill>
                <a:srgbClr val="00B0F0"/>
              </a:solidFill>
              <a:latin typeface="Cambria" pitchFamily="18" charset="0"/>
            </a:endParaRPr>
          </a:p>
          <a:p>
            <a:pPr lvl="1" eaLnBrk="1" hangingPunct="1">
              <a:buFont typeface="Arial" charset="0"/>
              <a:buNone/>
            </a:pPr>
            <a:r>
              <a:rPr lang="en-US" sz="3600" smtClean="0"/>
              <a:t>or	by calling 224-342-3661.</a:t>
            </a:r>
          </a:p>
          <a:p>
            <a:pPr lvl="1" eaLnBrk="1" hangingPunct="1">
              <a:buFont typeface="Arial" charset="0"/>
              <a:buNone/>
            </a:pPr>
            <a:r>
              <a:rPr lang="en-US" sz="3600" smtClean="0"/>
              <a:t>Forms and letters are posted at:</a:t>
            </a:r>
          </a:p>
          <a:p>
            <a:pPr lvl="1" eaLnBrk="1" hangingPunct="1">
              <a:buFont typeface="Arial" charset="0"/>
              <a:buNone/>
            </a:pPr>
            <a:r>
              <a:rPr lang="en-US" sz="3200" smtClean="0">
                <a:solidFill>
                  <a:srgbClr val="00B0F0"/>
                </a:solidFill>
              </a:rPr>
              <a:t>http://www.doe.state.la.us/lde/eia/2594.html</a:t>
            </a:r>
          </a:p>
          <a:p>
            <a:pPr lvl="1" eaLnBrk="1" hangingPunct="1">
              <a:buFont typeface="Arial" charset="0"/>
              <a:buNone/>
            </a:pPr>
            <a:endParaRPr lang="en-US" sz="3200" smtClean="0"/>
          </a:p>
          <a:p>
            <a:pPr lvl="2"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6147"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5124" name="Rectangle 4"/>
          <p:cNvSpPr>
            <a:spLocks noGrp="1" noChangeArrowheads="1"/>
          </p:cNvSpPr>
          <p:nvPr>
            <p:ph type="title"/>
          </p:nvPr>
        </p:nvSpPr>
        <p:spPr>
          <a:xfrm>
            <a:off x="685800" y="685800"/>
            <a:ext cx="8229600" cy="1219200"/>
          </a:xfrm>
        </p:spPr>
        <p:txBody>
          <a:bodyPr rtlCol="0">
            <a:normAutofit fontScale="90000"/>
          </a:bodyPr>
          <a:lstStyle/>
          <a:p>
            <a:pPr eaLnBrk="1" fontAlgn="auto" hangingPunct="1">
              <a:spcAft>
                <a:spcPts val="0"/>
              </a:spcAft>
              <a:defRPr/>
            </a:pPr>
            <a:r>
              <a:rPr lang="en-US" sz="4000" dirty="0" smtClean="0"/>
              <a:t>                        Eligibility for ESY services should be discussed at every IEP meeting</a:t>
            </a:r>
            <a:br>
              <a:rPr lang="en-US" sz="4000" dirty="0" smtClean="0"/>
            </a:br>
            <a:endParaRPr lang="en-US" sz="4000" dirty="0" smtClean="0"/>
          </a:p>
        </p:txBody>
      </p:sp>
      <p:sp>
        <p:nvSpPr>
          <p:cNvPr id="6149" name="TextBox 8"/>
          <p:cNvSpPr txBox="1">
            <a:spLocks noChangeArrowheads="1"/>
          </p:cNvSpPr>
          <p:nvPr/>
        </p:nvSpPr>
        <p:spPr bwMode="auto">
          <a:xfrm>
            <a:off x="6629400" y="3505200"/>
            <a:ext cx="1828800" cy="461963"/>
          </a:xfrm>
          <a:prstGeom prst="rect">
            <a:avLst/>
          </a:prstGeom>
          <a:noFill/>
          <a:ln w="9525">
            <a:noFill/>
            <a:miter lim="800000"/>
            <a:headEnd/>
            <a:tailEnd/>
          </a:ln>
        </p:spPr>
        <p:txBody>
          <a:bodyPr>
            <a:spAutoFit/>
          </a:bodyPr>
          <a:lstStyle/>
          <a:p>
            <a:r>
              <a:rPr lang="en-US"/>
              <a:t>New Look</a:t>
            </a:r>
          </a:p>
        </p:txBody>
      </p:sp>
      <p:pic>
        <p:nvPicPr>
          <p:cNvPr id="6150" name="Picture 1"/>
          <p:cNvPicPr>
            <a:picLocks noChangeAspect="1" noChangeArrowheads="1"/>
          </p:cNvPicPr>
          <p:nvPr/>
        </p:nvPicPr>
        <p:blipFill>
          <a:blip r:embed="rId3" cstate="print"/>
          <a:srcRect l="4124" t="6773" r="12830" b="7004"/>
          <a:stretch>
            <a:fillRect/>
          </a:stretch>
        </p:blipFill>
        <p:spPr bwMode="auto">
          <a:xfrm>
            <a:off x="1219200" y="1668463"/>
            <a:ext cx="4114800" cy="4427537"/>
          </a:xfrm>
          <a:prstGeom prst="rect">
            <a:avLst/>
          </a:prstGeom>
          <a:noFill/>
          <a:ln w="9525">
            <a:noFill/>
            <a:miter lim="800000"/>
            <a:headEnd/>
            <a:tailEnd/>
          </a:ln>
        </p:spPr>
      </p:pic>
      <p:cxnSp>
        <p:nvCxnSpPr>
          <p:cNvPr id="11" name="Straight Arrow Connector 10"/>
          <p:cNvCxnSpPr/>
          <p:nvPr/>
        </p:nvCxnSpPr>
        <p:spPr>
          <a:xfrm rot="10800000" flipV="1">
            <a:off x="5105400" y="3733800"/>
            <a:ext cx="15240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l="4124" t="6773" r="12830" b="7004"/>
          <a:stretch>
            <a:fillRect/>
          </a:stretch>
        </p:blipFill>
        <p:spPr bwMode="auto">
          <a:xfrm>
            <a:off x="311150" y="1357313"/>
            <a:ext cx="4260850" cy="4586287"/>
          </a:xfrm>
          <a:prstGeom prst="rect">
            <a:avLst/>
          </a:prstGeom>
          <a:noFill/>
          <a:ln w="9525">
            <a:noFill/>
            <a:miter lim="800000"/>
            <a:headEnd/>
            <a:tailEnd/>
          </a:ln>
        </p:spPr>
      </p:pic>
      <p:sp>
        <p:nvSpPr>
          <p:cNvPr id="13322" name="Slide Number Placeholder 9"/>
          <p:cNvSpPr>
            <a:spLocks noGrp="1"/>
          </p:cNvSpPr>
          <p:nvPr>
            <p:ph type="sldNum" sz="quarter" idx="12"/>
          </p:nvPr>
        </p:nvSpPr>
        <p:spPr/>
        <p:txBody>
          <a:bodyPr/>
          <a:lstStyle/>
          <a:p>
            <a:pPr>
              <a:defRPr/>
            </a:pPr>
            <a:fld id="{D0C82FD4-03D0-4AC7-ACD5-9E9B7DCACB6F}" type="slidenum">
              <a:rPr lang="en-US"/>
              <a:pPr>
                <a:defRPr/>
              </a:pPr>
              <a:t>5</a:t>
            </a:fld>
            <a:endParaRPr lang="en-US"/>
          </a:p>
        </p:txBody>
      </p:sp>
      <p:sp>
        <p:nvSpPr>
          <p:cNvPr id="7172" name="Title 1"/>
          <p:cNvSpPr>
            <a:spLocks noGrp="1"/>
          </p:cNvSpPr>
          <p:nvPr>
            <p:ph type="title" idx="4294967295"/>
          </p:nvPr>
        </p:nvSpPr>
        <p:spPr>
          <a:xfrm>
            <a:off x="0" y="274638"/>
            <a:ext cx="8229600" cy="944562"/>
          </a:xfrm>
        </p:spPr>
        <p:txBody>
          <a:bodyPr/>
          <a:lstStyle/>
          <a:p>
            <a:pPr eaLnBrk="1" hangingPunct="1"/>
            <a:r>
              <a:rPr lang="en-US" sz="4000" smtClean="0">
                <a:solidFill>
                  <a:srgbClr val="0000CC"/>
                </a:solidFill>
                <a:cs typeface="Arial" charset="0"/>
              </a:rPr>
              <a:t>Program Services Page</a:t>
            </a:r>
          </a:p>
        </p:txBody>
      </p:sp>
      <p:sp>
        <p:nvSpPr>
          <p:cNvPr id="7173" name="TextBox 4"/>
          <p:cNvSpPr txBox="1">
            <a:spLocks noChangeArrowheads="1"/>
          </p:cNvSpPr>
          <p:nvPr/>
        </p:nvSpPr>
        <p:spPr bwMode="auto">
          <a:xfrm>
            <a:off x="5105400" y="1828800"/>
            <a:ext cx="3581400" cy="1200150"/>
          </a:xfrm>
          <a:prstGeom prst="rect">
            <a:avLst/>
          </a:prstGeom>
          <a:solidFill>
            <a:schemeClr val="bg1"/>
          </a:solidFill>
          <a:ln w="15875">
            <a:solidFill>
              <a:schemeClr val="tx1"/>
            </a:solidFill>
            <a:miter lim="800000"/>
            <a:headEnd/>
            <a:tailEnd/>
          </a:ln>
        </p:spPr>
        <p:txBody>
          <a:bodyPr>
            <a:spAutoFit/>
          </a:bodyPr>
          <a:lstStyle/>
          <a:p>
            <a:r>
              <a:rPr lang="en-US">
                <a:latin typeface="Calibri" pitchFamily="34" charset="0"/>
              </a:rPr>
              <a:t>At least one ESYS criterion must be checked at the annual IEP Team meeting. </a:t>
            </a:r>
          </a:p>
        </p:txBody>
      </p:sp>
      <p:sp>
        <p:nvSpPr>
          <p:cNvPr id="7174" name="TextBox 5"/>
          <p:cNvSpPr txBox="1">
            <a:spLocks noChangeArrowheads="1"/>
          </p:cNvSpPr>
          <p:nvPr/>
        </p:nvSpPr>
        <p:spPr bwMode="auto">
          <a:xfrm>
            <a:off x="3962400" y="3352800"/>
            <a:ext cx="4267200" cy="830263"/>
          </a:xfrm>
          <a:prstGeom prst="rect">
            <a:avLst/>
          </a:prstGeom>
          <a:solidFill>
            <a:schemeClr val="bg1"/>
          </a:solidFill>
          <a:ln w="12700">
            <a:solidFill>
              <a:schemeClr val="tx1"/>
            </a:solidFill>
            <a:miter lim="800000"/>
            <a:headEnd/>
            <a:tailEnd/>
          </a:ln>
        </p:spPr>
        <p:txBody>
          <a:bodyPr>
            <a:spAutoFit/>
          </a:bodyPr>
          <a:lstStyle/>
          <a:p>
            <a:r>
              <a:rPr lang="en-US">
                <a:latin typeface="Calibri" pitchFamily="34" charset="0"/>
              </a:rPr>
              <a:t>ESYS decision should be made after January 1</a:t>
            </a:r>
            <a:endParaRPr lang="en-US" i="1">
              <a:latin typeface="Calibri" pitchFamily="34" charset="0"/>
            </a:endParaRPr>
          </a:p>
        </p:txBody>
      </p:sp>
      <p:sp>
        <p:nvSpPr>
          <p:cNvPr id="7175" name="TextBox 6"/>
          <p:cNvSpPr txBox="1">
            <a:spLocks noChangeArrowheads="1"/>
          </p:cNvSpPr>
          <p:nvPr/>
        </p:nvSpPr>
        <p:spPr bwMode="auto">
          <a:xfrm>
            <a:off x="3352800" y="4800600"/>
            <a:ext cx="5791200" cy="1784350"/>
          </a:xfrm>
          <a:prstGeom prst="rect">
            <a:avLst/>
          </a:prstGeom>
          <a:solidFill>
            <a:schemeClr val="bg1"/>
          </a:solidFill>
          <a:ln w="12700">
            <a:solidFill>
              <a:schemeClr val="tx1"/>
            </a:solidFill>
            <a:miter lim="800000"/>
            <a:headEnd/>
            <a:tailEnd/>
          </a:ln>
        </p:spPr>
        <p:txBody>
          <a:bodyPr>
            <a:spAutoFit/>
          </a:bodyPr>
          <a:lstStyle/>
          <a:p>
            <a:r>
              <a:rPr lang="en-US" sz="2200">
                <a:latin typeface="Calibri" pitchFamily="34" charset="0"/>
              </a:rPr>
              <a:t>Annual screening dates are no longer mandated.  Districts should develop local timelines. Waiting until after the Easter or Spring break would allow more time to make an informed decision and to create a better plan for ESY services.</a:t>
            </a:r>
          </a:p>
        </p:txBody>
      </p:sp>
      <p:cxnSp>
        <p:nvCxnSpPr>
          <p:cNvPr id="9" name="Straight Arrow Connector 8"/>
          <p:cNvCxnSpPr/>
          <p:nvPr/>
        </p:nvCxnSpPr>
        <p:spPr>
          <a:xfrm rot="10800000" flipV="1">
            <a:off x="3581400" y="2667000"/>
            <a:ext cx="1600200" cy="1524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8" name="Footer Placeholder 17"/>
          <p:cNvSpPr>
            <a:spLocks noGrp="1"/>
          </p:cNvSpPr>
          <p:nvPr>
            <p:ph type="ftr" sz="quarter" idx="11"/>
          </p:nvPr>
        </p:nvSpPr>
        <p:spPr>
          <a:xfrm>
            <a:off x="1219200" y="6492875"/>
            <a:ext cx="2895600" cy="365125"/>
          </a:xfrm>
        </p:spPr>
        <p:txBody>
          <a:bodyPr/>
          <a:lstStyle/>
          <a:p>
            <a:pPr>
              <a:defRPr/>
            </a:pPr>
            <a:r>
              <a:rPr lang="en-US" dirty="0" smtClean="0"/>
              <a:t>Revised June 2010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srcRect l="4124" t="6773" r="12830" b="7004"/>
          <a:stretch>
            <a:fillRect/>
          </a:stretch>
        </p:blipFill>
        <p:spPr bwMode="auto">
          <a:xfrm>
            <a:off x="304800" y="1371600"/>
            <a:ext cx="4260850" cy="4586288"/>
          </a:xfrm>
          <a:prstGeom prst="rect">
            <a:avLst/>
          </a:prstGeom>
          <a:noFill/>
          <a:ln w="9525">
            <a:noFill/>
            <a:miter lim="800000"/>
            <a:headEnd/>
            <a:tailEnd/>
          </a:ln>
        </p:spPr>
      </p:pic>
      <p:sp>
        <p:nvSpPr>
          <p:cNvPr id="8195" name="Title 1"/>
          <p:cNvSpPr>
            <a:spLocks noGrp="1"/>
          </p:cNvSpPr>
          <p:nvPr>
            <p:ph type="title" idx="4294967295"/>
          </p:nvPr>
        </p:nvSpPr>
        <p:spPr>
          <a:xfrm>
            <a:off x="381000" y="228600"/>
            <a:ext cx="8229600" cy="990600"/>
          </a:xfrm>
        </p:spPr>
        <p:txBody>
          <a:bodyPr/>
          <a:lstStyle/>
          <a:p>
            <a:pPr eaLnBrk="1" hangingPunct="1"/>
            <a:r>
              <a:rPr lang="en-US" sz="4000" smtClean="0">
                <a:solidFill>
                  <a:srgbClr val="0000CC"/>
                </a:solidFill>
                <a:cs typeface="Arial" charset="0"/>
              </a:rPr>
              <a:t>Tips on how not to get error messages when developing the Annual IEP</a:t>
            </a:r>
          </a:p>
        </p:txBody>
      </p:sp>
      <p:sp>
        <p:nvSpPr>
          <p:cNvPr id="8196" name="TextBox 4"/>
          <p:cNvSpPr txBox="1">
            <a:spLocks noChangeArrowheads="1"/>
          </p:cNvSpPr>
          <p:nvPr/>
        </p:nvSpPr>
        <p:spPr bwMode="auto">
          <a:xfrm>
            <a:off x="4876800" y="1828800"/>
            <a:ext cx="3581400" cy="461963"/>
          </a:xfrm>
          <a:prstGeom prst="rect">
            <a:avLst/>
          </a:prstGeom>
          <a:solidFill>
            <a:schemeClr val="bg1"/>
          </a:solidFill>
          <a:ln w="15875">
            <a:solidFill>
              <a:schemeClr val="tx1"/>
            </a:solidFill>
            <a:miter lim="800000"/>
            <a:headEnd/>
            <a:tailEnd/>
          </a:ln>
        </p:spPr>
        <p:txBody>
          <a:bodyPr>
            <a:spAutoFit/>
          </a:bodyPr>
          <a:lstStyle/>
          <a:p>
            <a:r>
              <a:rPr lang="en-US" u="sng">
                <a:latin typeface="Calibri" pitchFamily="34" charset="0"/>
              </a:rPr>
              <a:t>Only</a:t>
            </a:r>
            <a:r>
              <a:rPr lang="en-US">
                <a:latin typeface="Calibri" pitchFamily="34" charset="0"/>
              </a:rPr>
              <a:t> complete this box.</a:t>
            </a:r>
          </a:p>
        </p:txBody>
      </p:sp>
      <p:sp>
        <p:nvSpPr>
          <p:cNvPr id="8197" name="TextBox 5"/>
          <p:cNvSpPr txBox="1">
            <a:spLocks noChangeArrowheads="1"/>
          </p:cNvSpPr>
          <p:nvPr/>
        </p:nvSpPr>
        <p:spPr bwMode="auto">
          <a:xfrm>
            <a:off x="4114800" y="2590800"/>
            <a:ext cx="4800600" cy="830263"/>
          </a:xfrm>
          <a:prstGeom prst="rect">
            <a:avLst/>
          </a:prstGeom>
          <a:solidFill>
            <a:schemeClr val="bg1"/>
          </a:solidFill>
          <a:ln w="12700">
            <a:solidFill>
              <a:schemeClr val="tx1"/>
            </a:solidFill>
            <a:miter lim="800000"/>
            <a:headEnd/>
            <a:tailEnd/>
          </a:ln>
        </p:spPr>
        <p:txBody>
          <a:bodyPr>
            <a:spAutoFit/>
          </a:bodyPr>
          <a:lstStyle/>
          <a:p>
            <a:r>
              <a:rPr lang="en-US">
                <a:latin typeface="Calibri" pitchFamily="34" charset="0"/>
              </a:rPr>
              <a:t>Do </a:t>
            </a:r>
            <a:r>
              <a:rPr lang="en-US" u="sng">
                <a:latin typeface="Calibri" pitchFamily="34" charset="0"/>
              </a:rPr>
              <a:t>not</a:t>
            </a:r>
            <a:r>
              <a:rPr lang="en-US">
                <a:latin typeface="Calibri" pitchFamily="34" charset="0"/>
              </a:rPr>
              <a:t> check the ESY Instruction box on the #3. Instructional Plan pages. </a:t>
            </a:r>
            <a:endParaRPr lang="en-US" i="1">
              <a:latin typeface="Calibri" pitchFamily="34" charset="0"/>
            </a:endParaRPr>
          </a:p>
        </p:txBody>
      </p:sp>
      <p:sp>
        <p:nvSpPr>
          <p:cNvPr id="8198" name="TextBox 6"/>
          <p:cNvSpPr txBox="1">
            <a:spLocks noChangeArrowheads="1"/>
          </p:cNvSpPr>
          <p:nvPr/>
        </p:nvSpPr>
        <p:spPr bwMode="auto">
          <a:xfrm>
            <a:off x="4114800" y="5029200"/>
            <a:ext cx="4800600" cy="830263"/>
          </a:xfrm>
          <a:prstGeom prst="rect">
            <a:avLst/>
          </a:prstGeom>
          <a:solidFill>
            <a:schemeClr val="bg1"/>
          </a:solidFill>
          <a:ln w="12700">
            <a:solidFill>
              <a:schemeClr val="tx1"/>
            </a:solidFill>
            <a:miter lim="800000"/>
            <a:headEnd/>
            <a:tailEnd/>
          </a:ln>
        </p:spPr>
        <p:txBody>
          <a:bodyPr>
            <a:spAutoFit/>
          </a:bodyPr>
          <a:lstStyle/>
          <a:p>
            <a:r>
              <a:rPr lang="en-US">
                <a:latin typeface="Calibri" pitchFamily="34" charset="0"/>
              </a:rPr>
              <a:t>Do </a:t>
            </a:r>
            <a:r>
              <a:rPr lang="en-US" u="sng">
                <a:latin typeface="Calibri" pitchFamily="34" charset="0"/>
              </a:rPr>
              <a:t>not</a:t>
            </a:r>
            <a:r>
              <a:rPr lang="en-US">
                <a:latin typeface="Calibri" pitchFamily="34" charset="0"/>
              </a:rPr>
              <a:t> type anything on the #7. Extended School Year Services page.</a:t>
            </a:r>
          </a:p>
        </p:txBody>
      </p:sp>
      <p:cxnSp>
        <p:nvCxnSpPr>
          <p:cNvPr id="9" name="Straight Arrow Connector 8"/>
          <p:cNvCxnSpPr/>
          <p:nvPr/>
        </p:nvCxnSpPr>
        <p:spPr>
          <a:xfrm rot="10800000" flipV="1">
            <a:off x="3505200" y="2133600"/>
            <a:ext cx="1295400" cy="1524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8" name="Footer Placeholder 17"/>
          <p:cNvSpPr>
            <a:spLocks noGrp="1"/>
          </p:cNvSpPr>
          <p:nvPr>
            <p:ph type="ftr" sz="quarter" idx="11"/>
          </p:nvPr>
        </p:nvSpPr>
        <p:spPr>
          <a:xfrm>
            <a:off x="1219200" y="6492875"/>
            <a:ext cx="2895600" cy="365125"/>
          </a:xfrm>
        </p:spPr>
        <p:txBody>
          <a:bodyPr/>
          <a:lstStyle/>
          <a:p>
            <a:pPr>
              <a:defRPr/>
            </a:pPr>
            <a:r>
              <a:rPr lang="en-US" dirty="0" smtClean="0"/>
              <a:t>Revised July 2010</a:t>
            </a:r>
            <a:endParaRPr lang="en-US" dirty="0"/>
          </a:p>
        </p:txBody>
      </p:sp>
      <p:sp>
        <p:nvSpPr>
          <p:cNvPr id="8201" name="TextBox 5"/>
          <p:cNvSpPr txBox="1">
            <a:spLocks noChangeArrowheads="1"/>
          </p:cNvSpPr>
          <p:nvPr/>
        </p:nvSpPr>
        <p:spPr bwMode="auto">
          <a:xfrm>
            <a:off x="4114800" y="3810000"/>
            <a:ext cx="4800600" cy="830263"/>
          </a:xfrm>
          <a:prstGeom prst="rect">
            <a:avLst/>
          </a:prstGeom>
          <a:solidFill>
            <a:schemeClr val="bg1"/>
          </a:solidFill>
          <a:ln w="12700">
            <a:solidFill>
              <a:schemeClr val="tx1"/>
            </a:solidFill>
            <a:miter lim="800000"/>
            <a:headEnd/>
            <a:tailEnd/>
          </a:ln>
        </p:spPr>
        <p:txBody>
          <a:bodyPr>
            <a:spAutoFit/>
          </a:bodyPr>
          <a:lstStyle/>
          <a:p>
            <a:r>
              <a:rPr lang="en-US">
                <a:latin typeface="Calibri" pitchFamily="34" charset="0"/>
              </a:rPr>
              <a:t>Do </a:t>
            </a:r>
            <a:r>
              <a:rPr lang="en-US" u="sng">
                <a:latin typeface="Calibri" pitchFamily="34" charset="0"/>
              </a:rPr>
              <a:t>not</a:t>
            </a:r>
            <a:r>
              <a:rPr lang="en-US">
                <a:latin typeface="Calibri" pitchFamily="34" charset="0"/>
              </a:rPr>
              <a:t> check the ESY Instruction box on the #4. Accommodations page. </a:t>
            </a:r>
            <a:endParaRPr lang="en-US" i="1">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9219"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9220" name="Rectangle 5"/>
          <p:cNvSpPr>
            <a:spLocks noGrp="1" noChangeArrowheads="1"/>
          </p:cNvSpPr>
          <p:nvPr>
            <p:ph idx="1"/>
          </p:nvPr>
        </p:nvSpPr>
        <p:spPr>
          <a:xfrm>
            <a:off x="609600" y="1219200"/>
            <a:ext cx="8229600" cy="4953000"/>
          </a:xfrm>
        </p:spPr>
        <p:txBody>
          <a:bodyPr/>
          <a:lstStyle/>
          <a:p>
            <a:pPr eaLnBrk="1" hangingPunct="1"/>
            <a:r>
              <a:rPr lang="en-US" sz="2400" smtClean="0"/>
              <a:t>No </a:t>
            </a:r>
            <a:r>
              <a:rPr lang="en-US" sz="2400" u="sng" smtClean="0"/>
              <a:t>State</a:t>
            </a:r>
            <a:r>
              <a:rPr lang="en-US" sz="2400" smtClean="0"/>
              <a:t> mandated Screening dates</a:t>
            </a:r>
          </a:p>
          <a:p>
            <a:pPr eaLnBrk="1" hangingPunct="1"/>
            <a:r>
              <a:rPr lang="en-US" sz="2400" smtClean="0"/>
              <a:t>ESYS decision</a:t>
            </a:r>
          </a:p>
          <a:p>
            <a:pPr lvl="1" eaLnBrk="1" hangingPunct="1"/>
            <a:r>
              <a:rPr lang="en-US" sz="2400" smtClean="0"/>
              <a:t>Should be made after January 1 when the performance data are available. Waiting until after the Easter or Spring break would allow more time to make an informed decision and to create a better plan for ESY services.</a:t>
            </a:r>
          </a:p>
          <a:p>
            <a:pPr lvl="1" eaLnBrk="1" hangingPunct="1"/>
            <a:r>
              <a:rPr lang="en-US" sz="2400" smtClean="0"/>
              <a:t>Could be made earlier than January 1, if the data are available.</a:t>
            </a:r>
          </a:p>
          <a:p>
            <a:pPr eaLnBrk="1" hangingPunct="1"/>
            <a:r>
              <a:rPr lang="en-US" sz="2400" smtClean="0"/>
              <a:t>Forms for ESYS screening and data collection are now optional. Forms are available on the DOE ESYS website.</a:t>
            </a:r>
          </a:p>
          <a:p>
            <a:pPr eaLnBrk="1" hangingPunct="1"/>
            <a:r>
              <a:rPr lang="en-US" sz="2400" u="sng" smtClean="0"/>
              <a:t>Ongoing</a:t>
            </a:r>
            <a:r>
              <a:rPr lang="en-US" sz="2400" smtClean="0"/>
              <a:t> data collection is still very important for making decisions.</a:t>
            </a:r>
          </a:p>
          <a:p>
            <a:pPr eaLnBrk="1" hangingPunct="1"/>
            <a:endParaRPr lang="en-US" smtClean="0"/>
          </a:p>
        </p:txBody>
      </p:sp>
      <p:sp>
        <p:nvSpPr>
          <p:cNvPr id="6" name="Footer Placeholder 5"/>
          <p:cNvSpPr>
            <a:spLocks noGrp="1"/>
          </p:cNvSpPr>
          <p:nvPr>
            <p:ph type="ftr" sz="quarter" idx="11"/>
          </p:nvPr>
        </p:nvSpPr>
        <p:spPr>
          <a:xfrm>
            <a:off x="3124200" y="5943600"/>
            <a:ext cx="2895600" cy="365125"/>
          </a:xfrm>
        </p:spPr>
        <p:txBody>
          <a:bodyPr/>
          <a:lstStyle/>
          <a:p>
            <a:pPr>
              <a:defRPr/>
            </a:pPr>
            <a:r>
              <a:rPr lang="en-US" dirty="0" smtClean="0"/>
              <a:t>Revised 12/01/2009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10243"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10244" name="Rectangle 4"/>
          <p:cNvSpPr>
            <a:spLocks noGrp="1" noChangeArrowheads="1"/>
          </p:cNvSpPr>
          <p:nvPr>
            <p:ph type="title"/>
          </p:nvPr>
        </p:nvSpPr>
        <p:spPr/>
        <p:txBody>
          <a:bodyPr/>
          <a:lstStyle/>
          <a:p>
            <a:pPr eaLnBrk="1" hangingPunct="1"/>
            <a:r>
              <a:rPr lang="en-US" smtClean="0"/>
              <a:t>Criteria for Eligibility</a:t>
            </a:r>
          </a:p>
        </p:txBody>
      </p:sp>
      <p:sp>
        <p:nvSpPr>
          <p:cNvPr id="10245" name="Rectangle 5"/>
          <p:cNvSpPr>
            <a:spLocks noGrp="1" noChangeArrowheads="1"/>
          </p:cNvSpPr>
          <p:nvPr>
            <p:ph idx="1"/>
          </p:nvPr>
        </p:nvSpPr>
        <p:spPr/>
        <p:txBody>
          <a:bodyPr/>
          <a:lstStyle/>
          <a:p>
            <a:pPr eaLnBrk="1" hangingPunct="1"/>
            <a:r>
              <a:rPr lang="en-US" sz="3600" smtClean="0"/>
              <a:t>Only three major criteria options</a:t>
            </a:r>
          </a:p>
          <a:p>
            <a:pPr lvl="1" eaLnBrk="1" hangingPunct="1"/>
            <a:r>
              <a:rPr lang="en-US" sz="3200" smtClean="0"/>
              <a:t>Regression-Recoupment</a:t>
            </a:r>
          </a:p>
          <a:p>
            <a:pPr lvl="1" eaLnBrk="1" hangingPunct="1">
              <a:buFontTx/>
              <a:buNone/>
            </a:pPr>
            <a:endParaRPr lang="en-US" sz="3200" smtClean="0"/>
          </a:p>
          <a:p>
            <a:pPr lvl="1" eaLnBrk="1" hangingPunct="1"/>
            <a:r>
              <a:rPr lang="en-US" sz="3200" smtClean="0"/>
              <a:t>Critical Point of Instruction-1 and 2</a:t>
            </a:r>
          </a:p>
          <a:p>
            <a:pPr eaLnBrk="1" hangingPunct="1"/>
            <a:endParaRPr lang="en-US" sz="3600" smtClean="0"/>
          </a:p>
          <a:p>
            <a:pPr lvl="1" eaLnBrk="1" hangingPunct="1"/>
            <a:r>
              <a:rPr lang="en-US" sz="3200" smtClean="0"/>
              <a:t>Special Circumstances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P bkgd less copy"/>
          <p:cNvPicPr>
            <a:picLocks noChangeAspect="1" noChangeArrowheads="1"/>
          </p:cNvPicPr>
          <p:nvPr/>
        </p:nvPicPr>
        <p:blipFill>
          <a:blip r:embed="rId2" cstate="print"/>
          <a:srcRect/>
          <a:stretch>
            <a:fillRect/>
          </a:stretch>
        </p:blipFill>
        <p:spPr bwMode="auto">
          <a:xfrm>
            <a:off x="0" y="0"/>
            <a:ext cx="9144000" cy="6900863"/>
          </a:xfrm>
          <a:prstGeom prst="rect">
            <a:avLst/>
          </a:prstGeom>
          <a:noFill/>
          <a:ln w="9525">
            <a:noFill/>
            <a:miter lim="800000"/>
            <a:headEnd/>
            <a:tailEnd/>
          </a:ln>
        </p:spPr>
      </p:pic>
      <p:sp>
        <p:nvSpPr>
          <p:cNvPr id="12291" name="Rectangle 3"/>
          <p:cNvSpPr>
            <a:spLocks noChangeArrowheads="1"/>
          </p:cNvSpPr>
          <p:nvPr/>
        </p:nvSpPr>
        <p:spPr bwMode="auto">
          <a:xfrm>
            <a:off x="228600" y="1600200"/>
            <a:ext cx="8686800" cy="2971800"/>
          </a:xfrm>
          <a:prstGeom prst="rect">
            <a:avLst/>
          </a:prstGeom>
          <a:noFill/>
          <a:ln w="9525">
            <a:noFill/>
            <a:miter lim="800000"/>
            <a:headEnd/>
            <a:tailEnd/>
          </a:ln>
        </p:spPr>
        <p:txBody>
          <a:bodyPr lIns="101882" tIns="50941" rIns="101882" bIns="50941"/>
          <a:lstStyle/>
          <a:p>
            <a:pPr marL="382588" indent="-382588" algn="ctr" defTabSz="1019175" eaLnBrk="1" hangingPunct="1">
              <a:spcBef>
                <a:spcPct val="20000"/>
              </a:spcBef>
            </a:pPr>
            <a:endParaRPr lang="en-US" sz="3600" b="1">
              <a:solidFill>
                <a:srgbClr val="006A4E"/>
              </a:solidFill>
              <a:latin typeface="Times New Roman" pitchFamily="18" charset="0"/>
            </a:endParaRPr>
          </a:p>
        </p:txBody>
      </p:sp>
      <p:sp>
        <p:nvSpPr>
          <p:cNvPr id="12292" name="Rectangle 4"/>
          <p:cNvSpPr>
            <a:spLocks noGrp="1" noChangeArrowheads="1"/>
          </p:cNvSpPr>
          <p:nvPr>
            <p:ph type="title"/>
          </p:nvPr>
        </p:nvSpPr>
        <p:spPr>
          <a:xfrm>
            <a:off x="685800" y="990600"/>
            <a:ext cx="7772400" cy="1143000"/>
          </a:xfrm>
        </p:spPr>
        <p:txBody>
          <a:bodyPr/>
          <a:lstStyle/>
          <a:p>
            <a:pPr eaLnBrk="1" hangingPunct="1"/>
            <a:r>
              <a:rPr lang="en-US" sz="3900" smtClean="0"/>
              <a:t>Special Circumstances Criterion</a:t>
            </a:r>
          </a:p>
        </p:txBody>
      </p:sp>
      <p:sp>
        <p:nvSpPr>
          <p:cNvPr id="12293" name="Rectangle 5"/>
          <p:cNvSpPr>
            <a:spLocks noGrp="1" noChangeArrowheads="1"/>
          </p:cNvSpPr>
          <p:nvPr>
            <p:ph idx="1"/>
          </p:nvPr>
        </p:nvSpPr>
        <p:spPr>
          <a:xfrm>
            <a:off x="685800" y="2286000"/>
            <a:ext cx="7772400" cy="3810000"/>
          </a:xfrm>
        </p:spPr>
        <p:txBody>
          <a:bodyPr/>
          <a:lstStyle/>
          <a:p>
            <a:pPr eaLnBrk="1" hangingPunct="1"/>
            <a:r>
              <a:rPr lang="en-US" dirty="0" smtClean="0"/>
              <a:t>Employment</a:t>
            </a:r>
          </a:p>
          <a:p>
            <a:pPr eaLnBrk="1" hangingPunct="1"/>
            <a:r>
              <a:rPr lang="en-US" dirty="0" smtClean="0"/>
              <a:t>Transition from Early </a:t>
            </a:r>
            <a:r>
              <a:rPr lang="en-US" dirty="0" smtClean="0"/>
              <a:t>Steps</a:t>
            </a:r>
            <a:endParaRPr lang="en-US" dirty="0" smtClean="0">
              <a:solidFill>
                <a:srgbClr val="FF0000"/>
              </a:solidFill>
            </a:endParaRPr>
          </a:p>
          <a:p>
            <a:pPr eaLnBrk="1" hangingPunct="1"/>
            <a:r>
              <a:rPr lang="en-US" dirty="0" smtClean="0"/>
              <a:t>Transition from Part B to Post School outcomes</a:t>
            </a:r>
          </a:p>
          <a:p>
            <a:pPr eaLnBrk="1" hangingPunct="1"/>
            <a:r>
              <a:rPr lang="en-US" dirty="0" smtClean="0"/>
              <a:t>Excessive Absences</a:t>
            </a:r>
          </a:p>
          <a:p>
            <a:pPr lvl="1" eaLnBrk="1" hangingPunct="1">
              <a:buFontTx/>
              <a:buNone/>
            </a:pPr>
            <a:r>
              <a:rPr lang="en-US"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2158</TotalTime>
  <Words>1725</Words>
  <Application>Microsoft Office PowerPoint</Application>
  <PresentationFormat>On-screen Show (4:3)</PresentationFormat>
  <Paragraphs>186</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EXTENDED SCHOOL YEAR SERVICES (ESYS)</vt:lpstr>
      <vt:lpstr>Slide 3</vt:lpstr>
      <vt:lpstr>                        Eligibility for ESY services should be discussed at every IEP meeting </vt:lpstr>
      <vt:lpstr>Program Services Page</vt:lpstr>
      <vt:lpstr>Tips on how not to get error messages when developing the Annual IEP</vt:lpstr>
      <vt:lpstr>Slide 7</vt:lpstr>
      <vt:lpstr>Criteria for Eligibility</vt:lpstr>
      <vt:lpstr>Special Circumstances Criterion</vt:lpstr>
      <vt:lpstr>Special Circumstances</vt:lpstr>
      <vt:lpstr>Slide 11</vt:lpstr>
      <vt:lpstr>Slide 12</vt:lpstr>
      <vt:lpstr>Slide 13</vt:lpstr>
      <vt:lpstr>Slide 14</vt:lpstr>
      <vt:lpstr>Slide 15</vt:lpstr>
      <vt:lpstr>Slide 16</vt:lpstr>
      <vt:lpstr>Slide 17</vt:lpstr>
      <vt:lpstr>What Data should be collected to make ESYS Determinations?</vt:lpstr>
      <vt:lpstr>Regression and Recoupment</vt:lpstr>
      <vt:lpstr>Critical Point of Instruction -1</vt:lpstr>
      <vt:lpstr>Critical Point of Instruction -2</vt:lpstr>
      <vt:lpstr>Employment</vt:lpstr>
      <vt:lpstr>Transition from Early Steps to Preschool</vt:lpstr>
      <vt:lpstr>Transition to Post School Outcomes</vt:lpstr>
      <vt:lpstr>Excessive Absences</vt:lpstr>
      <vt:lpstr>Extenuating Circumstances</vt:lpstr>
      <vt:lpstr>Slide 27</vt:lpstr>
      <vt:lpstr>Slide 28</vt:lpstr>
      <vt:lpstr>Developing ESYS</vt:lpstr>
      <vt:lpstr>Developing ESY Services</vt:lpstr>
      <vt:lpstr>Developing ESY Services</vt:lpstr>
      <vt:lpstr>Developing ESY Services</vt:lpstr>
      <vt:lpstr>Developing ESYS-continued</vt:lpstr>
      <vt:lpstr>Developing ESY Services</vt:lpstr>
      <vt:lpstr>Developing and Evaluating ESYS</vt:lpstr>
      <vt:lpstr>Evaluating ESY Services</vt:lpstr>
      <vt:lpstr>For Questions</vt:lpstr>
    </vt:vector>
  </TitlesOfParts>
  <Company>Janet Mora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SCHOOL YEAR (ESY) SERVICES</dc:title>
  <dc:creator>Janet Mora User</dc:creator>
  <cp:lastModifiedBy>Teresa Merritt</cp:lastModifiedBy>
  <cp:revision>224</cp:revision>
  <dcterms:created xsi:type="dcterms:W3CDTF">2008-07-21T22:52:40Z</dcterms:created>
  <dcterms:modified xsi:type="dcterms:W3CDTF">2012-08-01T22:00:45Z</dcterms:modified>
</cp:coreProperties>
</file>