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426" y="-84"/>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2808"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F16DA80-F968-44EA-8E3A-59095447D2AD}" type="datetimeFigureOut">
              <a:rPr lang="en-US"/>
              <a:pPr>
                <a:defRPr/>
              </a:pPr>
              <a:t>10/8/2009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1ACA813-1958-4B35-8133-ED50A7626A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Foundation skills are numbered according to Content Standards bulletins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Content Standards exist for ELA, Math, Science, Social Studies, Foreign Language, the Arts, and Health and PE and  for 4 year olds in the content areas and environmental issues (safety, etc.)</a:t>
            </a:r>
          </a:p>
          <a:p>
            <a:pPr>
              <a:spcBef>
                <a:spcPct val="0"/>
              </a:spcBef>
              <a:buFontTx/>
              <a:buChar char="•"/>
            </a:pPr>
            <a:r>
              <a:rPr lang="en-US" smtClean="0">
                <a:latin typeface="Arial" charset="0"/>
                <a:cs typeface="Arial" charset="0"/>
              </a:rPr>
              <a:t>The challenges our students face are numerous  and rigorous, requiring that students communicate in all settings. </a:t>
            </a:r>
            <a:endParaRPr lang="en-US" u="sng"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Benchmarks were designed for grade spans.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solidFill>
                  <a:schemeClr val="bg2"/>
                </a:solidFill>
                <a:latin typeface="Arial" charset="0"/>
                <a:cs typeface="Arial" charset="0"/>
              </a:rPr>
              <a:t>**TTYN</a:t>
            </a:r>
          </a:p>
          <a:p>
            <a:pPr>
              <a:spcBef>
                <a:spcPct val="0"/>
              </a:spcBef>
            </a:pPr>
            <a:r>
              <a:rPr lang="en-US" smtClean="0">
                <a:latin typeface="Arial" charset="0"/>
                <a:cs typeface="Arial" charset="0"/>
              </a:rPr>
              <a:t>Audience could turn to neighbor (TTYN) to discuss the progression from elem to high school in terms of complexity.</a:t>
            </a:r>
          </a:p>
          <a:p>
            <a:pPr>
              <a:spcBef>
                <a:spcPct val="0"/>
              </a:spcBef>
            </a:pPr>
            <a:endParaRPr lang="en-US" smtClean="0">
              <a:latin typeface="Arial" charset="0"/>
              <a:cs typeface="Arial" charset="0"/>
            </a:endParaRPr>
          </a:p>
          <a:p>
            <a:pPr>
              <a:spcBef>
                <a:spcPct val="0"/>
              </a:spcBef>
            </a:pPr>
            <a:r>
              <a:rPr lang="en-US" smtClean="0">
                <a:latin typeface="Arial" charset="0"/>
                <a:cs typeface="Arial" charset="0"/>
              </a:rPr>
              <a:t>A. Standard One. Students read, comprehend, and respond to a range of materials, using a variety of strategies  for different purposes.</a:t>
            </a:r>
          </a:p>
          <a:p>
            <a:pPr>
              <a:spcBef>
                <a:spcPct val="0"/>
              </a:spcBef>
            </a:pPr>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Content Standards and Benchmarks were written for grade spans.  NCLB required GLE for each grade so La Developed the GLEs for grades 3-11 in ELA, Math, Science and Social Studies</a:t>
            </a:r>
          </a:p>
          <a:p>
            <a:pPr>
              <a:spcBef>
                <a:spcPct val="0"/>
              </a:spcBef>
            </a:pPr>
            <a:endParaRPr lang="en-US" smtClean="0">
              <a:latin typeface="Arial" charset="0"/>
              <a:cs typeface="Arial" charset="0"/>
            </a:endParaRPr>
          </a:p>
          <a:p>
            <a:pPr>
              <a:spcBef>
                <a:spcPct val="0"/>
              </a:spcBef>
            </a:pPr>
            <a:r>
              <a:rPr lang="en-US" smtClean="0">
                <a:latin typeface="Arial" charset="0"/>
                <a:cs typeface="Arial" charset="0"/>
              </a:rPr>
              <a:t>LA is one of only 7 states nationwide having ALL of their assessments approved:  ELA, Math, Science, and  LAA 1</a:t>
            </a:r>
          </a:p>
          <a:p>
            <a:pPr>
              <a:spcBef>
                <a:spcPct val="0"/>
              </a:spcBef>
            </a:pPr>
            <a:r>
              <a:rPr lang="en-US" smtClean="0">
                <a:latin typeface="Arial" charset="0"/>
                <a:cs typeface="Arial" charset="0"/>
              </a:rPr>
              <a:t>LAA 2 goes for peer review at the end of March, 2009. </a:t>
            </a:r>
          </a:p>
          <a:p>
            <a:pPr>
              <a:spcBef>
                <a:spcPct val="0"/>
              </a:spcBef>
            </a:pPr>
            <a:r>
              <a:rPr lang="en-US" smtClean="0">
                <a:latin typeface="Arial" charset="0"/>
                <a:cs typeface="Arial" charset="0"/>
              </a:rPr>
              <a:t>Q. Why not social studies?  SS is not one of the requirements for NCLB</a:t>
            </a:r>
          </a:p>
          <a:p>
            <a:pPr>
              <a:spcBef>
                <a:spcPct val="0"/>
              </a:spcBef>
            </a:pPr>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The U.S. Department of Education requires that students with significant disabilities be provided an alternate assessment that is in alignment with grade level academic standards.  In 2007, via a peer review process, Louisiana’s previous alternate assessment for this population of students was determined to </a:t>
            </a:r>
            <a:r>
              <a:rPr lang="en-US" b="1" smtClean="0">
                <a:latin typeface="Arial" charset="0"/>
                <a:cs typeface="Arial" charset="0"/>
              </a:rPr>
              <a:t>not</a:t>
            </a:r>
            <a:r>
              <a:rPr lang="en-US" smtClean="0">
                <a:latin typeface="Arial" charset="0"/>
                <a:cs typeface="Arial" charset="0"/>
              </a:rPr>
              <a:t> be in compliance with this criteria.  As a result, the Extended Standards were developed to provide guidance on what content would be assessed on the alternate assessment at varying grade levels. These Extended Standards provide the foundation for the redesigned LAA 1 which was first administered in Spring 2008. </a:t>
            </a:r>
          </a:p>
          <a:p>
            <a:pPr>
              <a:spcBef>
                <a:spcPct val="0"/>
              </a:spcBef>
            </a:pPr>
            <a:r>
              <a:rPr lang="en-US" smtClean="0">
                <a:latin typeface="Arial" charset="0"/>
                <a:cs typeface="Arial" charset="0"/>
              </a:rPr>
              <a:t>NOTE:  Extended Standards in the area of Social Studies may be developed at a later date.</a:t>
            </a:r>
          </a:p>
          <a:p>
            <a:pPr>
              <a:spcBef>
                <a:spcPct val="0"/>
              </a:spcBef>
            </a:pPr>
            <a:endParaRPr lang="en-US" smtClean="0">
              <a:latin typeface="Arial" charset="0"/>
              <a:cs typeface="Arial" charset="0"/>
            </a:endParaRPr>
          </a:p>
          <a:p>
            <a:pPr>
              <a:spcBef>
                <a:spcPct val="0"/>
              </a:spcBef>
            </a:pPr>
            <a:r>
              <a:rPr lang="en-US" smtClean="0">
                <a:latin typeface="Arial" charset="0"/>
                <a:cs typeface="Arial" charset="0"/>
              </a:rPr>
              <a:t>Bulletin 127:  LEAP Alternate Assessment, Level 1 (LAA1) Extended Standards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The Extended Standards capture the essence of the GLEs and provide a way for students with significant cognitive disabilities to access the general education curriculum.  Extended Standards do not represent the entire curriculum for a given grade or content area.  Rather, they represent the core academic content that may be assessed at each grade span. Students participating in LAA 1 must have access to all facets of the curriculum. They will address a variety of GLEs and Extended Standards, depending upon their grade level.  It is not expected that these students will always master the content; however, they should be exposed to as many meaningful educational experiences as other students addressing the general education curriculum.</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LEAP Alternate Assessment, Level 1, includes items presented at varying complexity levels.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2" name="Rectangle 3"/>
          <p:cNvSpPr>
            <a:spLocks noGrp="1" noChangeArrowheads="1"/>
          </p:cNvSpPr>
          <p:nvPr>
            <p:ph type="body" idx="1"/>
          </p:nvPr>
        </p:nvSpPr>
        <p:spPr bwMode="auto">
          <a:xfrm>
            <a:off x="463550" y="4344988"/>
            <a:ext cx="5783263" cy="4113212"/>
          </a:xfrm>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This is an example of an Extended Standard at the 5-6 grade span level.  The chart illustrates how the standard, benchmarks, GLEs, Extended Standards, and complexity levels are aligned.</a:t>
            </a:r>
          </a:p>
          <a:p>
            <a:pPr>
              <a:spcBef>
                <a:spcPct val="0"/>
              </a:spcBef>
            </a:pPr>
            <a:endParaRPr lang="en-US" smtClean="0">
              <a:latin typeface="Arial" charset="0"/>
              <a:cs typeface="Arial" charset="0"/>
            </a:endParaRPr>
          </a:p>
          <a:p>
            <a:pPr>
              <a:spcBef>
                <a:spcPct val="0"/>
              </a:spcBef>
            </a:pPr>
            <a:r>
              <a:rPr lang="en-US" smtClean="0">
                <a:latin typeface="Arial" charset="0"/>
                <a:cs typeface="Arial" charset="0"/>
              </a:rPr>
              <a:t>Bulletin 127 – LEAP Alternate Assessment, Level 1 (LAA 1) Extended Standards</a:t>
            </a:r>
          </a:p>
          <a:p>
            <a:pPr>
              <a:spcBef>
                <a:spcPct val="0"/>
              </a:spcBef>
            </a:pPr>
            <a:r>
              <a:rPr lang="en-US" smtClean="0">
                <a:latin typeface="Arial" charset="0"/>
                <a:cs typeface="Arial" charset="0"/>
              </a:rPr>
              <a:t>Explanation of Extended Standard numbering </a:t>
            </a:r>
          </a:p>
          <a:p>
            <a:pPr>
              <a:spcBef>
                <a:spcPct val="0"/>
              </a:spcBef>
            </a:pPr>
            <a:r>
              <a:rPr lang="en-US" smtClean="0">
                <a:latin typeface="Arial" charset="0"/>
                <a:cs typeface="Arial" charset="0"/>
              </a:rPr>
              <a:t>Extended standards numbering relates to two similar GLEs, one from each grade in the span. [</a:t>
            </a:r>
            <a:r>
              <a:rPr lang="en-US" i="1" smtClean="0">
                <a:latin typeface="Arial" charset="0"/>
                <a:cs typeface="Arial" charset="0"/>
              </a:rPr>
              <a:t>Example</a:t>
            </a:r>
            <a:r>
              <a:rPr lang="en-US" smtClean="0">
                <a:latin typeface="Arial" charset="0"/>
                <a:cs typeface="Arial" charset="0"/>
              </a:rPr>
              <a:t>: In the benchmark coded ELA-1-E4, GLE number 8 is from grade level 3; it is about identifying story elements. In that same benchmark, GLE number 5 is from grade level 4; it is also about identifying story elements. The extended standard, therefore, is coded ES-8/5 and refers to GLE 8 from grade 3 and GLE 5 from grade 4.]  Refer to the following sample and key.</a:t>
            </a:r>
          </a:p>
          <a:p>
            <a:pPr>
              <a:spcBef>
                <a:spcPct val="0"/>
              </a:spcBef>
            </a:pPr>
            <a:endParaRPr 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0355" name="Rectangle 3"/>
          <p:cNvSpPr>
            <a:spLocks noGrp="1" noChangeArrowheads="1"/>
          </p:cNvSpPr>
          <p:nvPr>
            <p:ph type="body" idx="1"/>
          </p:nvPr>
        </p:nvSpPr>
        <p:spPr>
          <a:xfrm>
            <a:off x="314325" y="4344988"/>
            <a:ext cx="6154738" cy="4578350"/>
          </a:xfrm>
          <a:ln/>
        </p:spPr>
        <p:txBody>
          <a:bodyPr/>
          <a:lstStyle/>
          <a:p>
            <a:pPr fontAlgn="auto">
              <a:spcBef>
                <a:spcPts val="0"/>
              </a:spcBef>
              <a:spcAft>
                <a:spcPts val="0"/>
              </a:spcAft>
              <a:defRPr/>
            </a:pPr>
            <a:r>
              <a:rPr lang="en-US" dirty="0" smtClean="0">
                <a:solidFill>
                  <a:schemeClr val="accent1">
                    <a:lumMod val="75000"/>
                  </a:schemeClr>
                </a:solidFill>
              </a:rPr>
              <a:t>Taken from LCC statewide PD, summer 2008:</a:t>
            </a:r>
          </a:p>
          <a:p>
            <a:pPr fontAlgn="auto">
              <a:spcBef>
                <a:spcPts val="0"/>
              </a:spcBef>
              <a:spcAft>
                <a:spcPts val="0"/>
              </a:spcAft>
              <a:buFont typeface="Arial" pitchFamily="34" charset="0"/>
              <a:buChar char="•"/>
              <a:defRPr/>
            </a:pPr>
            <a:r>
              <a:rPr lang="en-US" dirty="0" smtClean="0"/>
              <a:t>BESE requested the Department to further to define what activities might provide adequate mastery of the GLEs</a:t>
            </a:r>
          </a:p>
          <a:p>
            <a:pPr fontAlgn="auto">
              <a:spcBef>
                <a:spcPts val="0"/>
              </a:spcBef>
              <a:spcAft>
                <a:spcPts val="0"/>
              </a:spcAft>
              <a:buFont typeface="Arial" pitchFamily="34" charset="0"/>
              <a:buChar char="•"/>
              <a:defRPr/>
            </a:pPr>
            <a:r>
              <a:rPr lang="en-US" dirty="0" smtClean="0"/>
              <a:t>The Louisiana Department of Education issued the C</a:t>
            </a:r>
            <a:r>
              <a:rPr lang="en-US" i="1" dirty="0" smtClean="0"/>
              <a:t>omprehensive Curriculum</a:t>
            </a:r>
            <a:r>
              <a:rPr lang="en-US" dirty="0" smtClean="0"/>
              <a:t> in 2005.  The curriculum has been revised based on teacher feedback, an external review by a team of content experts from outside the state, and input from course writers.  As in the first edition, the </a:t>
            </a:r>
            <a:r>
              <a:rPr lang="en-US" i="1" dirty="0" smtClean="0"/>
              <a:t>Louisiana Comprehensive Curriculum</a:t>
            </a:r>
            <a:r>
              <a:rPr lang="en-US" dirty="0" smtClean="0"/>
              <a:t>, revised 2008 is aligned with state content standards, as defined by Grade-Level Expectations (GLEs), and organized into coherent, time-bound units with sample activities and classroom assessments to guide teaching and learning.</a:t>
            </a:r>
            <a:r>
              <a:rPr lang="en-US" b="1" dirty="0" smtClean="0"/>
              <a:t>  </a:t>
            </a:r>
            <a:r>
              <a:rPr lang="en-US" dirty="0" smtClean="0"/>
              <a:t>The order of the units ensures that all GLEs to be tested are addressed prior to the administration of </a:t>
            </a:r>
            <a:r>
              <a:rPr lang="en-US" i="1" dirty="0" smtClean="0"/>
              <a:t>i</a:t>
            </a:r>
            <a:r>
              <a:rPr lang="en-US" dirty="0" smtClean="0"/>
              <a:t>LEAP assessments</a:t>
            </a:r>
          </a:p>
          <a:p>
            <a:pPr fontAlgn="auto">
              <a:spcBef>
                <a:spcPts val="0"/>
              </a:spcBef>
              <a:spcAft>
                <a:spcPts val="0"/>
              </a:spcAft>
              <a:buFont typeface="Arial" pitchFamily="34" charset="0"/>
              <a:buChar char="•"/>
              <a:defRPr/>
            </a:pPr>
            <a:r>
              <a:rPr lang="en-US" dirty="0" smtClean="0"/>
              <a:t>The state mandates that the LCC activities be used as part of instruction.  It is a DISTRICT decision use the state LCC or apply for their APPROVED curriculum (8 or so districts have written their own) and whether or not to follow the order of the LCC as presented.</a:t>
            </a:r>
          </a:p>
          <a:p>
            <a:pPr fontAlgn="auto">
              <a:spcBef>
                <a:spcPts val="0"/>
              </a:spcBef>
              <a:spcAft>
                <a:spcPts val="0"/>
              </a:spcAft>
              <a:buFont typeface="Arial" pitchFamily="34" charset="0"/>
              <a:buChar char="•"/>
              <a:defRPr/>
            </a:pPr>
            <a:r>
              <a:rPr lang="en-US" dirty="0" smtClean="0"/>
              <a:t>BESE requested development of a curriculum to assist districts in</a:t>
            </a:r>
          </a:p>
          <a:p>
            <a:pPr marL="443282" lvl="1" fontAlgn="auto">
              <a:spcBef>
                <a:spcPts val="0"/>
              </a:spcBef>
              <a:spcAft>
                <a:spcPts val="0"/>
              </a:spcAft>
              <a:defRPr/>
            </a:pPr>
            <a:r>
              <a:rPr lang="en-US" dirty="0" smtClean="0"/>
              <a:t>Addressing standards via GLEs</a:t>
            </a:r>
          </a:p>
          <a:p>
            <a:pPr marL="443282" lvl="1" fontAlgn="auto">
              <a:spcBef>
                <a:spcPts val="0"/>
              </a:spcBef>
              <a:spcAft>
                <a:spcPts val="0"/>
              </a:spcAft>
              <a:defRPr/>
            </a:pPr>
            <a:r>
              <a:rPr lang="en-US" dirty="0" smtClean="0"/>
              <a:t>Providing consistency in content across state</a:t>
            </a:r>
          </a:p>
          <a:p>
            <a:pPr marL="443282" lvl="1" fontAlgn="auto">
              <a:spcBef>
                <a:spcPts val="0"/>
              </a:spcBef>
              <a:spcAft>
                <a:spcPts val="0"/>
              </a:spcAft>
              <a:defRPr/>
            </a:pPr>
            <a:r>
              <a:rPr lang="en-US" dirty="0" smtClean="0"/>
              <a:t>Using best practices for instruction</a:t>
            </a:r>
          </a:p>
          <a:p>
            <a:pPr fontAlgn="auto">
              <a:spcBef>
                <a:spcPts val="0"/>
              </a:spcBef>
              <a:spcAft>
                <a:spcPts val="0"/>
              </a:spcAft>
              <a:buFont typeface="Arial" pitchFamily="34" charset="0"/>
              <a:buChar char="•"/>
              <a:defRPr/>
            </a:pPr>
            <a:r>
              <a:rPr lang="en-US" dirty="0" smtClean="0"/>
              <a:t>As in the first edition, the </a:t>
            </a:r>
            <a:r>
              <a:rPr lang="en-US" i="1" dirty="0" smtClean="0"/>
              <a:t>Louisiana Comprehensive Curriculum</a:t>
            </a:r>
            <a:r>
              <a:rPr lang="en-US" dirty="0" smtClean="0"/>
              <a:t>, revised 2008 is aligned with state content standards, as defined by Grade-Level Expectations (GLEs), and organized into coherent, time-bound units with sample activities and classroom assessments to guide teaching and learning.</a:t>
            </a:r>
            <a:r>
              <a:rPr lang="en-US" b="1" dirty="0" smtClean="0"/>
              <a:t>  </a:t>
            </a:r>
          </a:p>
          <a:p>
            <a:pPr fontAlgn="auto">
              <a:spcBef>
                <a:spcPts val="0"/>
              </a:spcBef>
              <a:spcAft>
                <a:spcPts val="0"/>
              </a:spcAft>
              <a:buFont typeface="Arial" pitchFamily="34" charset="0"/>
              <a:buChar char="•"/>
              <a:defRPr/>
            </a:pPr>
            <a:r>
              <a:rPr lang="en-US" dirty="0" smtClean="0"/>
              <a:t>The order of the units ensures that all GLEs to be tested are addressed prior to the administration of </a:t>
            </a:r>
            <a:r>
              <a:rPr lang="en-US" i="1" dirty="0" smtClean="0"/>
              <a:t>i</a:t>
            </a:r>
            <a:r>
              <a:rPr lang="en-US" dirty="0" smtClean="0"/>
              <a:t>LEAP assessments.</a:t>
            </a:r>
          </a:p>
          <a:p>
            <a:pPr fontAlgn="auto">
              <a:spcBef>
                <a:spcPts val="0"/>
              </a:spcBef>
              <a:spcAft>
                <a:spcPts val="0"/>
              </a:spcAft>
              <a:defRPr/>
            </a:pPr>
            <a:endParaRPr lang="en-US" dirty="0" smtClean="0">
              <a:latin typeface="Times New Roman" pitchFamily="18" charset="0"/>
            </a:endParaRPr>
          </a:p>
          <a:p>
            <a:pPr fontAlgn="auto">
              <a:spcBef>
                <a:spcPts val="0"/>
              </a:spcBef>
              <a:spcAft>
                <a:spcPts val="0"/>
              </a:spcAft>
              <a:defRPr/>
            </a:pPr>
            <a:endParaRPr lang="en-US" dirty="0" smtClean="0">
              <a:latin typeface="Times New Roman" pitchFamily="18" charset="0"/>
            </a:endParaRPr>
          </a:p>
          <a:p>
            <a:pPr fontAlgn="auto">
              <a:spcBef>
                <a:spcPts val="0"/>
              </a:spcBef>
              <a:spcAft>
                <a:spcPts val="0"/>
              </a:spcAft>
              <a:defRPr/>
            </a:pPr>
            <a:endParaRPr lang="en-US" dirty="0" smtClean="0">
              <a:latin typeface="Times New Roman" pitchFamily="18" charset="0"/>
            </a:endParaRPr>
          </a:p>
          <a:p>
            <a:pPr fontAlgn="auto">
              <a:spcBef>
                <a:spcPts val="0"/>
              </a:spcBef>
              <a:spcAft>
                <a:spcPts val="0"/>
              </a:spcAft>
              <a:defRPr/>
            </a:pPr>
            <a:endParaRPr lang="en-US" dirty="0" smtClean="0">
              <a:latin typeface="Times New Roman" pitchFamily="18" charset="0"/>
            </a:endParaRPr>
          </a:p>
          <a:p>
            <a:pPr fontAlgn="auto">
              <a:spcBef>
                <a:spcPts val="0"/>
              </a:spcBef>
              <a:spcAft>
                <a:spcPts val="0"/>
              </a:spcAft>
              <a:defRPr/>
            </a:pPr>
            <a:endParaRPr lang="en-US" dirty="0" smtClean="0">
              <a:latin typeface="Times New Roman" pitchFamily="18" charset="0"/>
            </a:endParaRPr>
          </a:p>
          <a:p>
            <a:pPr fontAlgn="auto">
              <a:spcBef>
                <a:spcPts val="0"/>
              </a:spcBef>
              <a:spcAft>
                <a:spcPts val="0"/>
              </a:spcAft>
              <a:defRPr/>
            </a:pPr>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This is a sample progression of a standards, benchmarks, GLE  and extended standard at 5</a:t>
            </a:r>
            <a:r>
              <a:rPr lang="en-US" baseline="30000" smtClean="0">
                <a:latin typeface="Arial" charset="0"/>
                <a:cs typeface="Arial" charset="0"/>
              </a:rPr>
              <a:t>th</a:t>
            </a:r>
            <a:r>
              <a:rPr lang="en-US" smtClean="0">
                <a:latin typeface="Arial" charset="0"/>
                <a:cs typeface="Arial" charset="0"/>
              </a:rPr>
              <a:t> grade – reading and responding #1</a:t>
            </a:r>
          </a:p>
          <a:p>
            <a:pPr>
              <a:spcBef>
                <a:spcPct val="0"/>
              </a:spcBef>
              <a:buFontTx/>
              <a:buChar char="•"/>
            </a:pPr>
            <a:r>
              <a:rPr lang="en-US" smtClean="0">
                <a:latin typeface="Arial" charset="0"/>
                <a:cs typeface="Arial" charset="0"/>
              </a:rPr>
              <a:t>This slide and the next one gives the audience a visual overview of the continuity</a:t>
            </a:r>
          </a:p>
          <a:p>
            <a:pPr>
              <a:spcBef>
                <a:spcPct val="0"/>
              </a:spcBef>
              <a:buFontTx/>
              <a:buChar char="•"/>
            </a:pPr>
            <a:r>
              <a:rPr lang="en-US" smtClean="0">
                <a:latin typeface="Arial" charset="0"/>
                <a:cs typeface="Arial" charset="0"/>
              </a:rPr>
              <a:t>We were not planning on going into any discussion – just giving an overview</a:t>
            </a:r>
          </a:p>
          <a:p>
            <a:pPr>
              <a:spcBef>
                <a:spcPct val="0"/>
              </a:spcBef>
              <a:buFontTx/>
              <a:buChar char="•"/>
            </a:pPr>
            <a:r>
              <a:rPr lang="en-US" smtClean="0">
                <a:latin typeface="Arial" charset="0"/>
                <a:cs typeface="Arial" charset="0"/>
              </a:rPr>
              <a:t>A sample activity from LCC on next page</a:t>
            </a:r>
          </a:p>
          <a:p>
            <a:pPr>
              <a:spcBef>
                <a:spcPct val="0"/>
              </a:spcBef>
            </a:pPr>
            <a:r>
              <a:rPr lang="en-US" smtClean="0">
                <a:latin typeface="Arial" charset="0"/>
                <a:cs typeface="Arial" charset="0"/>
              </a:rPr>
              <a:t>NOTE:  Extended Standards are often aligned to multiple GLES across a grade span (e.g., 3-4, 5-6).  The Extended Standard listed here is also related to the following GLE:</a:t>
            </a:r>
          </a:p>
          <a:p>
            <a:pPr>
              <a:spcBef>
                <a:spcPct val="0"/>
              </a:spcBef>
            </a:pPr>
            <a:r>
              <a:rPr lang="en-US" smtClean="0">
                <a:latin typeface="Arial" charset="0"/>
                <a:cs typeface="Arial" charset="0"/>
              </a:rPr>
              <a:t>1. Identify word meanings using a variety of strategies, including:</a:t>
            </a:r>
          </a:p>
          <a:p>
            <a:pPr>
              <a:spcBef>
                <a:spcPct val="0"/>
              </a:spcBef>
              <a:buFontTx/>
              <a:buChar char="•"/>
            </a:pPr>
            <a:r>
              <a:rPr lang="en-US" smtClean="0">
                <a:latin typeface="Arial" charset="0"/>
                <a:cs typeface="Arial" charset="0"/>
              </a:rPr>
              <a:t>using context clues (e.g., definition, restatement, example, contrast)</a:t>
            </a:r>
          </a:p>
          <a:p>
            <a:pPr>
              <a:spcBef>
                <a:spcPct val="0"/>
              </a:spcBef>
              <a:buFontTx/>
              <a:buChar char="•"/>
            </a:pPr>
            <a:r>
              <a:rPr lang="en-US" smtClean="0">
                <a:latin typeface="Arial" charset="0"/>
                <a:cs typeface="Arial" charset="0"/>
              </a:rPr>
              <a:t>using structural analysis (e.g., roots, affixes)</a:t>
            </a:r>
          </a:p>
          <a:p>
            <a:pPr>
              <a:spcBef>
                <a:spcPct val="0"/>
              </a:spcBef>
              <a:buFontTx/>
              <a:buChar char="•"/>
            </a:pPr>
            <a:r>
              <a:rPr lang="en-US" smtClean="0">
                <a:latin typeface="Arial" charset="0"/>
                <a:cs typeface="Arial" charset="0"/>
              </a:rPr>
              <a:t>determining word origins (etymology)</a:t>
            </a:r>
          </a:p>
          <a:p>
            <a:pPr>
              <a:spcBef>
                <a:spcPct val="0"/>
              </a:spcBef>
              <a:buFontTx/>
              <a:buChar char="•"/>
            </a:pPr>
            <a:r>
              <a:rPr lang="en-US" smtClean="0">
                <a:latin typeface="Arial" charset="0"/>
                <a:cs typeface="Arial" charset="0"/>
              </a:rPr>
              <a:t>using knowledge of idioms</a:t>
            </a:r>
          </a:p>
          <a:p>
            <a:pPr>
              <a:spcBef>
                <a:spcPct val="0"/>
              </a:spcBef>
              <a:buFontTx/>
              <a:buChar char="•"/>
            </a:pPr>
            <a:r>
              <a:rPr lang="en-US" smtClean="0">
                <a:latin typeface="Arial" charset="0"/>
                <a:cs typeface="Arial" charset="0"/>
              </a:rPr>
              <a:t>explaining word analogies </a:t>
            </a:r>
            <a:br>
              <a:rPr lang="en-US" smtClean="0">
                <a:latin typeface="Arial" charset="0"/>
                <a:cs typeface="Arial" charset="0"/>
              </a:rPr>
            </a:br>
            <a:r>
              <a:rPr lang="en-US" smtClean="0">
                <a:latin typeface="Arial" charset="0"/>
                <a:cs typeface="Arial" charset="0"/>
              </a:rPr>
              <a:t>(ELA-1-M1)</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latin typeface="Arial" charset="0"/>
                <a:cs typeface="Arial" charset="0"/>
              </a:rPr>
              <a:t>The GLEs that are underlined are emphasized by/through this particular activity.  GLEs that are not underlined may be introductory or supportive in nature.  </a:t>
            </a:r>
          </a:p>
          <a:p>
            <a:pPr>
              <a:spcBef>
                <a:spcPct val="0"/>
              </a:spcBef>
              <a:buFontTx/>
              <a:buChar char="•"/>
            </a:pPr>
            <a:endParaRPr lang="en-US" smtClean="0">
              <a:latin typeface="Arial" charset="0"/>
              <a:cs typeface="Arial" charset="0"/>
            </a:endParaRPr>
          </a:p>
          <a:p>
            <a:pPr>
              <a:spcBef>
                <a:spcPct val="0"/>
              </a:spcBef>
            </a:pPr>
            <a:r>
              <a:rPr lang="en-US" sz="1400" smtClean="0">
                <a:latin typeface="Arial" charset="0"/>
                <a:cs typeface="Arial" charset="0"/>
              </a:rPr>
              <a:t>There are NO such things as “power GLEs”; do not use this term!</a:t>
            </a:r>
          </a:p>
          <a:p>
            <a:pPr>
              <a:spcBef>
                <a:spcPct val="0"/>
              </a:spcBef>
            </a:pPr>
            <a:endParaRPr 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Very often, students with significant disabilities can be incorporated into general education lesson plans, provided appropriate supports and modifications.  Students can work on both Extended Standard/academic content and more functional skills in the context of general education activities.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2" name="Rectangle 3"/>
          <p:cNvSpPr>
            <a:spLocks noGrp="1" noChangeArrowheads="1"/>
          </p:cNvSpPr>
          <p:nvPr>
            <p:ph type="body" idx="1"/>
          </p:nvPr>
        </p:nvSpPr>
        <p:spPr bwMode="auto">
          <a:xfrm>
            <a:off x="388938" y="4344988"/>
            <a:ext cx="5857875" cy="4113212"/>
          </a:xfrm>
          <a:noFill/>
        </p:spPr>
        <p:txBody>
          <a:bodyPr wrap="square" numCol="1" anchor="t" anchorCtr="0" compatLnSpc="1">
            <a:prstTxWarp prst="textNoShape">
              <a:avLst/>
            </a:prstTxWarp>
          </a:bodyPr>
          <a:lstStyle/>
          <a:p>
            <a:pPr>
              <a:spcBef>
                <a:spcPct val="0"/>
              </a:spcBef>
              <a:buFontTx/>
              <a:buChar char="•"/>
            </a:pPr>
            <a:r>
              <a:rPr lang="en-US" smtClean="0">
                <a:latin typeface="Arial" charset="0"/>
                <a:cs typeface="Arial" charset="0"/>
              </a:rPr>
              <a:t>What is needed for students with disabilities is the planning of how they are going to access this based on their disability and their expected degree of success</a:t>
            </a:r>
          </a:p>
          <a:p>
            <a:pPr>
              <a:spcBef>
                <a:spcPct val="0"/>
              </a:spcBef>
              <a:buFontTx/>
              <a:buChar char="•"/>
            </a:pPr>
            <a:r>
              <a:rPr lang="en-US" smtClean="0">
                <a:latin typeface="Arial" charset="0"/>
                <a:cs typeface="Arial" charset="0"/>
              </a:rPr>
              <a:t>Using Universal Design for Learning principals:  multiple means of representation, multiple means of expression, multiple means of demonstrating competence are utilized throughout the Access Guide.</a:t>
            </a:r>
          </a:p>
          <a:p>
            <a:pPr>
              <a:spcBef>
                <a:spcPct val="0"/>
              </a:spcBef>
              <a:buFontTx/>
              <a:buChar char="•"/>
            </a:pPr>
            <a:r>
              <a:rPr lang="en-US" smtClean="0">
                <a:latin typeface="Arial" charset="0"/>
                <a:cs typeface="Arial" charset="0"/>
              </a:rPr>
              <a:t>Product Options (Dr. Bertie Kingore, 2007) are suggested means of formative and summative assessments found on the Resource tab of the Access Guide website.</a:t>
            </a:r>
          </a:p>
          <a:p>
            <a:pPr>
              <a:spcBef>
                <a:spcPct val="0"/>
              </a:spcBef>
              <a:buFontTx/>
              <a:buChar char="•"/>
            </a:pPr>
            <a:r>
              <a:rPr lang="en-US" smtClean="0">
                <a:latin typeface="Arial" charset="0"/>
                <a:cs typeface="Arial" charset="0"/>
              </a:rPr>
              <a:t>Each </a:t>
            </a:r>
            <a:r>
              <a:rPr lang="en-US" u="sng" smtClean="0">
                <a:latin typeface="Arial" charset="0"/>
                <a:cs typeface="Arial" charset="0"/>
              </a:rPr>
              <a:t>level</a:t>
            </a:r>
            <a:r>
              <a:rPr lang="en-US" smtClean="0">
                <a:latin typeface="Arial" charset="0"/>
                <a:cs typeface="Arial" charset="0"/>
              </a:rPr>
              <a:t> further defines the skill the student needs to learn</a:t>
            </a:r>
          </a:p>
          <a:p>
            <a:pPr>
              <a:spcBef>
                <a:spcPct val="0"/>
              </a:spcBef>
              <a:buFontTx/>
              <a:buChar char="•"/>
            </a:pPr>
            <a:r>
              <a:rPr lang="en-US" smtClean="0">
                <a:latin typeface="Arial" charset="0"/>
                <a:cs typeface="Arial" charset="0"/>
              </a:rPr>
              <a:t>“ongoing”, “continue” – not acceptable  </a:t>
            </a:r>
          </a:p>
          <a:p>
            <a:pPr>
              <a:spcBef>
                <a:spcPct val="0"/>
              </a:spcBef>
              <a:buFontTx/>
              <a:buChar char="•"/>
            </a:pPr>
            <a:r>
              <a:rPr lang="en-US" smtClean="0">
                <a:latin typeface="Arial" charset="0"/>
                <a:cs typeface="Arial" charset="0"/>
              </a:rPr>
              <a:t>If there is no progress, interventions must change. This is directly related to progress monitoring through curriculum based assessment </a:t>
            </a:r>
          </a:p>
          <a:p>
            <a:pPr>
              <a:spcBef>
                <a:spcPct val="0"/>
              </a:spcBef>
            </a:pPr>
            <a:endParaRPr lang="en-US" smtClean="0">
              <a:latin typeface="Arial" charset="0"/>
              <a:cs typeface="Arial" charset="0"/>
            </a:endParaRPr>
          </a:p>
          <a:p>
            <a:pPr>
              <a:spcBef>
                <a:spcPct val="0"/>
              </a:spcBef>
            </a:pPr>
            <a:endParaRPr lang="en-US" b="1"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Access Guide Brochure is going to be/was sent to the principals at each school at the end of  May 2009.  So you need to talk to your principal to locate the brochures. </a:t>
            </a:r>
          </a:p>
          <a:p>
            <a:pPr>
              <a:spcBef>
                <a:spcPct val="0"/>
              </a:spcBef>
            </a:pPr>
            <a:endParaRPr lang="en-US" smtClean="0">
              <a:latin typeface="Arial" charset="0"/>
              <a:cs typeface="Arial" charset="0"/>
            </a:endParaRPr>
          </a:p>
          <a:p>
            <a:pPr>
              <a:spcBef>
                <a:spcPct val="0"/>
              </a:spcBef>
            </a:pPr>
            <a:r>
              <a:rPr lang="en-US" smtClean="0">
                <a:latin typeface="Arial" charset="0"/>
                <a:cs typeface="Arial" charset="0"/>
              </a:rPr>
              <a:t> This brochure should be distributed to teachers, staff, parents ,etc.</a:t>
            </a:r>
          </a:p>
          <a:p>
            <a:pPr>
              <a:spcBef>
                <a:spcPct val="0"/>
              </a:spcBef>
            </a:pPr>
            <a:endParaRPr lang="en-US"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AMEN!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8" name="Rectangle 3"/>
          <p:cNvSpPr>
            <a:spLocks noGrp="1" noChangeArrowheads="1"/>
          </p:cNvSpPr>
          <p:nvPr>
            <p:ph type="body" idx="1"/>
          </p:nvPr>
        </p:nvSpPr>
        <p:spPr bwMode="auto">
          <a:xfrm>
            <a:off x="538163" y="4344988"/>
            <a:ext cx="5856287" cy="4113212"/>
          </a:xfrm>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Student’s in all settings, including the alternative schools should be receiving instruction in the general education curriculum.  </a:t>
            </a:r>
          </a:p>
          <a:p>
            <a:pPr>
              <a:spcBef>
                <a:spcPct val="0"/>
              </a:spcBef>
            </a:pPr>
            <a:endParaRPr lang="en-US" smtClean="0">
              <a:latin typeface="Arial" charset="0"/>
              <a:cs typeface="Arial" charset="0"/>
            </a:endParaRPr>
          </a:p>
          <a:p>
            <a:pPr>
              <a:spcBef>
                <a:spcPct val="0"/>
              </a:spcBef>
            </a:pPr>
            <a:r>
              <a:rPr lang="en-US" smtClean="0">
                <a:latin typeface="Arial" charset="0"/>
                <a:cs typeface="Arial" charset="0"/>
              </a:rPr>
              <a:t>Use of modification from the FEDs?  Use of “modification” in LA indicates student is not working at grade level.  DOE definition is of modification and accommodation is:</a:t>
            </a:r>
          </a:p>
          <a:p>
            <a:pPr>
              <a:spcBef>
                <a:spcPct val="0"/>
              </a:spcBef>
            </a:pPr>
            <a:r>
              <a:rPr lang="en-US" smtClean="0">
                <a:latin typeface="Arial" charset="0"/>
                <a:cs typeface="Arial" charset="0"/>
              </a:rPr>
              <a:t>Reminder – A comes before M </a:t>
            </a:r>
          </a:p>
          <a:p>
            <a:pPr>
              <a:spcBef>
                <a:spcPct val="0"/>
              </a:spcBef>
            </a:pPr>
            <a:r>
              <a:rPr lang="en-US" smtClean="0">
                <a:latin typeface="Arial" charset="0"/>
                <a:cs typeface="Arial" charset="0"/>
              </a:rPr>
              <a:t>Modified materials can assist a student in accessing the information or building background information but  instruction delivered on a lower level is a blatant denial of FAPE.  For example, a 4</a:t>
            </a:r>
            <a:r>
              <a:rPr lang="en-US" baseline="30000" smtClean="0">
                <a:latin typeface="Arial" charset="0"/>
                <a:cs typeface="Arial" charset="0"/>
              </a:rPr>
              <a:t>th</a:t>
            </a:r>
            <a:r>
              <a:rPr lang="en-US" smtClean="0">
                <a:latin typeface="Arial" charset="0"/>
                <a:cs typeface="Arial" charset="0"/>
              </a:rPr>
              <a:t> grade student being going to a 2</a:t>
            </a:r>
            <a:r>
              <a:rPr lang="en-US" baseline="30000" smtClean="0">
                <a:latin typeface="Arial" charset="0"/>
                <a:cs typeface="Arial" charset="0"/>
              </a:rPr>
              <a:t>nd</a:t>
            </a:r>
            <a:r>
              <a:rPr lang="en-US" smtClean="0">
                <a:latin typeface="Arial" charset="0"/>
                <a:cs typeface="Arial" charset="0"/>
              </a:rPr>
              <a:t> grade for Math</a:t>
            </a:r>
          </a:p>
          <a:p>
            <a:pPr>
              <a:spcBef>
                <a:spcPct val="0"/>
              </a:spcBef>
            </a:pPr>
            <a:r>
              <a:rPr lang="en-US" b="1" smtClean="0">
                <a:latin typeface="Arial" charset="0"/>
                <a:cs typeface="Arial" charset="0"/>
              </a:rPr>
              <a:t>Accommodation--</a:t>
            </a:r>
            <a:r>
              <a:rPr lang="en-US" smtClean="0">
                <a:latin typeface="Arial" charset="0"/>
                <a:cs typeface="Arial" charset="0"/>
              </a:rPr>
              <a:t>any technique that alters the academic setting or environment to help a student access the curriculum and validly demonstrate learning. An accommodation generally </a:t>
            </a:r>
            <a:r>
              <a:rPr lang="en-US" b="1" smtClean="0">
                <a:latin typeface="Arial" charset="0"/>
                <a:cs typeface="Arial" charset="0"/>
              </a:rPr>
              <a:t>does not</a:t>
            </a:r>
            <a:r>
              <a:rPr lang="en-US" smtClean="0">
                <a:latin typeface="Arial" charset="0"/>
                <a:cs typeface="Arial" charset="0"/>
              </a:rPr>
              <a:t> change the information, amount of information learned, or performance criteria. It merely provides the extra time, the special setting, and/or the added assistance that enables learning and accurately assesses the student’s real knowledge rather than the assessment of the disability. </a:t>
            </a:r>
          </a:p>
          <a:p>
            <a:pPr>
              <a:spcBef>
                <a:spcPct val="0"/>
              </a:spcBef>
            </a:pPr>
            <a:r>
              <a:rPr lang="en-US" b="1" smtClean="0">
                <a:latin typeface="Arial" charset="0"/>
                <a:cs typeface="Arial" charset="0"/>
              </a:rPr>
              <a:t>Modification--</a:t>
            </a:r>
            <a:r>
              <a:rPr lang="en-US" smtClean="0">
                <a:latin typeface="Arial" charset="0"/>
                <a:cs typeface="Arial" charset="0"/>
              </a:rPr>
              <a:t>is any technique that alters the work required in some way that makes it different from that work required of others students in the same class. The changes include changes in instructional level, content, and performance criteria, as well as changes in test form or format. A modification encourages and facilitates academic success. A modification </a:t>
            </a:r>
            <a:r>
              <a:rPr lang="en-US" b="1" smtClean="0">
                <a:latin typeface="Arial" charset="0"/>
                <a:cs typeface="Arial" charset="0"/>
              </a:rPr>
              <a:t>does change </a:t>
            </a:r>
            <a:r>
              <a:rPr lang="en-US" smtClean="0">
                <a:latin typeface="Arial" charset="0"/>
                <a:cs typeface="Arial" charset="0"/>
              </a:rPr>
              <a:t>the work format or amount of work required of a student. It helps the student cope with a broader array of academic tasks and, like some accommodations, allows for more accurate assessment of the student’s true knowledge. </a:t>
            </a:r>
          </a:p>
          <a:p>
            <a:pPr>
              <a:spcBef>
                <a:spcPct val="0"/>
              </a:spcBef>
            </a:pPr>
            <a:endParaRPr lang="en-US" smtClean="0">
              <a:solidFill>
                <a:schemeClr val="accent2"/>
              </a:solidFill>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Some additional reasons could be </a:t>
            </a:r>
          </a:p>
          <a:p>
            <a:pPr>
              <a:spcBef>
                <a:spcPct val="0"/>
              </a:spcBef>
              <a:buFontTx/>
              <a:buChar char="•"/>
            </a:pPr>
            <a:r>
              <a:rPr lang="en-US" smtClean="0">
                <a:latin typeface="Arial" charset="0"/>
                <a:cs typeface="Arial" charset="0"/>
              </a:rPr>
              <a:t>Student has failing grades – and there are not any changes to strategies provided, interventions, IEP not being reconvened</a:t>
            </a:r>
          </a:p>
          <a:p>
            <a:pPr>
              <a:spcBef>
                <a:spcPct val="0"/>
              </a:spcBef>
              <a:buFontTx/>
              <a:buChar char="•"/>
            </a:pPr>
            <a:r>
              <a:rPr lang="en-US" smtClean="0">
                <a:latin typeface="Arial" charset="0"/>
                <a:cs typeface="Arial" charset="0"/>
              </a:rPr>
              <a:t>Student not attending school or even class</a:t>
            </a:r>
          </a:p>
          <a:p>
            <a:pPr>
              <a:spcBef>
                <a:spcPct val="0"/>
              </a:spcBef>
              <a:buFontTx/>
              <a:buChar char="•"/>
            </a:pPr>
            <a:r>
              <a:rPr lang="en-US" smtClean="0">
                <a:latin typeface="Arial" charset="0"/>
                <a:cs typeface="Arial" charset="0"/>
              </a:rPr>
              <a:t>Ineffective accommodations – not appropriate, not implemented, no documentation of  implementation or result of using the accommodation</a:t>
            </a:r>
          </a:p>
          <a:p>
            <a:pPr>
              <a:spcBef>
                <a:spcPct val="0"/>
              </a:spcBef>
            </a:pPr>
            <a:endParaRPr lang="en-US" smtClean="0">
              <a:latin typeface="Arial" charset="0"/>
              <a:cs typeface="Arial" charset="0"/>
            </a:endParaRPr>
          </a:p>
          <a:p>
            <a:pPr>
              <a:spcBef>
                <a:spcPct val="0"/>
              </a:spcBef>
            </a:pPr>
            <a:r>
              <a:rPr lang="en-US" smtClean="0">
                <a:latin typeface="Arial" charset="0"/>
                <a:cs typeface="Arial" charset="0"/>
              </a:rPr>
              <a:t>Student is being retained multiple times</a:t>
            </a:r>
          </a:p>
          <a:p>
            <a:pPr>
              <a:spcBef>
                <a:spcPct val="0"/>
              </a:spcBef>
            </a:pPr>
            <a:r>
              <a:rPr lang="en-US" smtClean="0">
                <a:latin typeface="Arial" charset="0"/>
                <a:cs typeface="Arial" charset="0"/>
              </a:rPr>
              <a:t>Deterioration of behavior – increased in-school suspensions, out-of-school suspensions, being moved to the alternative school</a:t>
            </a:r>
          </a:p>
          <a:p>
            <a:pPr>
              <a:spcBef>
                <a:spcPct val="0"/>
              </a:spcBef>
            </a:pPr>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cs typeface="Arial" charset="0"/>
              </a:rPr>
              <a:t>The next several slides show the flow of the curriculum.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54A15E5-A467-491E-B48E-A53E426F1573}" type="datetimeFigureOut">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035CF5-A20B-489C-B826-15839A83480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FD8551-2F05-4F69-9455-C491DECF5B4F}" type="datetimeFigureOut">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685B96-DFBB-4C72-94D9-FA6A797168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0BE416-29DF-440A-A4CA-7697705EEF16}" type="datetimeFigureOut">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1E072A-CA1D-4DD4-802B-21D6D6BDDB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9ADC27-8050-4427-84A4-2B32606407AD}" type="datetime1">
              <a:rPr lang="en-US"/>
              <a:pPr>
                <a:defRPr/>
              </a:pPr>
              <a:t>10/8/2009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FD76EC6-B810-4E20-A786-8CC56EFA6E8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72FAA7-0A87-4A42-94F3-0EA2DE106276}" type="datetimeFigureOut">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50DBC6-583C-4BFA-9B17-E067661337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6155F1-E6C4-4FA0-AB5B-D8FD342C5FBA}" type="datetimeFigureOut">
              <a:rPr lang="en-US"/>
              <a:pPr>
                <a:defRPr/>
              </a:pPr>
              <a:t>10/8/2009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64F4FD-DBA5-4B2B-BE20-9527B706F72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AA14D4C-CEEA-4F44-8D7E-14599DF03B80}" type="datetimeFigureOut">
              <a:rPr lang="en-US"/>
              <a:pPr>
                <a:defRPr/>
              </a:pPr>
              <a:t>10/8/2009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8840C8-413C-499E-B003-9BC5CF08D1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12FBBA7-DFBA-4A33-93C8-DA112FB1A229}" type="datetimeFigureOut">
              <a:rPr lang="en-US"/>
              <a:pPr>
                <a:defRPr/>
              </a:pPr>
              <a:t>10/8/2009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90D21E1-F177-4D87-8761-1F57057D91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1B2E5F2-FECF-4412-ACBC-BEDCBAD04994}" type="datetimeFigureOut">
              <a:rPr lang="en-US"/>
              <a:pPr>
                <a:defRPr/>
              </a:pPr>
              <a:t>10/8/2009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CBC0ED-8D8A-4953-B7D1-78A2548908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506A29-ED90-43EE-B570-76EDAB5B53F2}" type="datetimeFigureOut">
              <a:rPr lang="en-US"/>
              <a:pPr>
                <a:defRPr/>
              </a:pPr>
              <a:t>10/8/2009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F316FA8-5623-4A03-A90C-A668923A30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10D625-72C5-4128-800C-612832F16ECE}" type="datetimeFigureOut">
              <a:rPr lang="en-US"/>
              <a:pPr>
                <a:defRPr/>
              </a:pPr>
              <a:t>10/8/2009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474B97-967D-4E14-9663-212481D80F7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9F7879-56CB-4F2A-B6DE-3374F0936DE6}" type="datetimeFigureOut">
              <a:rPr lang="en-US"/>
              <a:pPr>
                <a:defRPr/>
              </a:pPr>
              <a:t>10/8/2009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65BE2A-17E1-4C78-9C0D-29C19FD84FB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60F5E35-4695-47D7-9C1D-7CCC0B26FE1B}" type="datetimeFigureOut">
              <a:rPr lang="en-US"/>
              <a:pPr>
                <a:defRPr/>
              </a:pPr>
              <a:t>10/8/2009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F755A97-E63F-4C61-A40C-6A5CEF35CD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louisianaschools.net/lde/saa/1513.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ouisianaschools.net/lde/saa/2257.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louisianaschools.net/lde/saa/2257.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louisianaschools.net/lde/saa/2108.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a.doe.louisiana.gov/AccessGuide"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da.doe.louisiana.gov/"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4" descr="title slide copy"/>
          <p:cNvPicPr>
            <a:picLocks noChangeAspect="1" noChangeArrowheads="1"/>
          </p:cNvPicPr>
          <p:nvPr/>
        </p:nvPicPr>
        <p:blipFill>
          <a:blip r:embed="rId3"/>
          <a:srcRect/>
          <a:stretch>
            <a:fillRect/>
          </a:stretch>
        </p:blipFill>
        <p:spPr bwMode="auto">
          <a:xfrm>
            <a:off x="0" y="0"/>
            <a:ext cx="9144000" cy="6900863"/>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pPr>
              <a:defRPr/>
            </a:pPr>
            <a:fld id="{4608E929-096A-443B-B467-47BB5CE16912}" type="slidenum">
              <a:rPr lang="en-US"/>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mtClean="0">
                <a:latin typeface="Arial" charset="0"/>
                <a:cs typeface="Arial" charset="0"/>
              </a:rPr>
              <a:t>Foundation Skills</a:t>
            </a:r>
          </a:p>
        </p:txBody>
      </p:sp>
      <p:sp>
        <p:nvSpPr>
          <p:cNvPr id="33794" name="Rectangle 3"/>
          <p:cNvSpPr>
            <a:spLocks noGrp="1" noChangeArrowheads="1"/>
          </p:cNvSpPr>
          <p:nvPr>
            <p:ph idx="1"/>
          </p:nvPr>
        </p:nvSpPr>
        <p:spPr>
          <a:xfrm>
            <a:off x="415925" y="1600200"/>
            <a:ext cx="8270875" cy="4249738"/>
          </a:xfrm>
        </p:spPr>
        <p:txBody>
          <a:bodyPr/>
          <a:lstStyle/>
          <a:p>
            <a:pPr>
              <a:buFont typeface="Wingdings" pitchFamily="2" charset="2"/>
              <a:buNone/>
            </a:pPr>
            <a:r>
              <a:rPr lang="en-US" smtClean="0">
                <a:solidFill>
                  <a:srgbClr val="002252"/>
                </a:solidFill>
                <a:latin typeface="Arial" charset="0"/>
                <a:cs typeface="Arial" charset="0"/>
              </a:rPr>
              <a:t>1</a:t>
            </a:r>
            <a:r>
              <a:rPr lang="en-US" smtClean="0">
                <a:latin typeface="Arial" charset="0"/>
                <a:cs typeface="Arial" charset="0"/>
              </a:rPr>
              <a:t>.	  Communication</a:t>
            </a:r>
          </a:p>
          <a:p>
            <a:pPr>
              <a:buFont typeface="Wingdings" pitchFamily="2" charset="2"/>
              <a:buNone/>
            </a:pPr>
            <a:r>
              <a:rPr lang="en-US" smtClean="0">
                <a:latin typeface="Arial" charset="0"/>
                <a:cs typeface="Arial" charset="0"/>
              </a:rPr>
              <a:t>2.	  Problem solving</a:t>
            </a:r>
          </a:p>
          <a:p>
            <a:pPr>
              <a:buFont typeface="Wingdings" pitchFamily="2" charset="2"/>
              <a:buNone/>
            </a:pPr>
            <a:r>
              <a:rPr lang="en-US" smtClean="0">
                <a:latin typeface="Arial" charset="0"/>
                <a:cs typeface="Arial" charset="0"/>
              </a:rPr>
              <a:t>3.	  Resource access and utilization</a:t>
            </a:r>
          </a:p>
          <a:p>
            <a:pPr>
              <a:buFont typeface="Wingdings" pitchFamily="2" charset="2"/>
              <a:buNone/>
            </a:pPr>
            <a:r>
              <a:rPr lang="en-US" smtClean="0">
                <a:latin typeface="Arial" charset="0"/>
                <a:cs typeface="Arial" charset="0"/>
              </a:rPr>
              <a:t>4.	  Linking and generating knowledge</a:t>
            </a:r>
          </a:p>
          <a:p>
            <a:pPr>
              <a:buFont typeface="Wingdings" pitchFamily="2" charset="2"/>
              <a:buNone/>
            </a:pPr>
            <a:r>
              <a:rPr lang="en-US" smtClean="0">
                <a:latin typeface="Arial" charset="0"/>
                <a:cs typeface="Arial" charset="0"/>
              </a:rPr>
              <a:t>5.	  Citizenship</a:t>
            </a:r>
          </a:p>
          <a:p>
            <a:pPr>
              <a:buFont typeface="Symbol" pitchFamily="18" charset="2"/>
              <a:buNone/>
            </a:pPr>
            <a:endParaRPr lang="en-US" sz="2200" smtClean="0">
              <a:solidFill>
                <a:srgbClr val="0000CC"/>
              </a:solidFill>
              <a:latin typeface="Arial" charset="0"/>
              <a:hlinkClick r:id="rId3"/>
            </a:endParaRPr>
          </a:p>
          <a:p>
            <a:pPr>
              <a:buFont typeface="Symbol" pitchFamily="18" charset="2"/>
              <a:buNone/>
            </a:pPr>
            <a:endParaRPr lang="en-US" sz="2200" smtClean="0">
              <a:solidFill>
                <a:srgbClr val="0000CC"/>
              </a:solidFill>
              <a:latin typeface="Arial" charset="0"/>
              <a:hlinkClick r:id="rId3"/>
            </a:endParaRPr>
          </a:p>
          <a:p>
            <a:pPr algn="r">
              <a:buFont typeface="Symbol" pitchFamily="18" charset="2"/>
              <a:buNone/>
            </a:pPr>
            <a:r>
              <a:rPr lang="en-US" sz="2200" smtClean="0">
                <a:solidFill>
                  <a:srgbClr val="0000CC"/>
                </a:solidFill>
                <a:latin typeface="Arial" charset="0"/>
                <a:hlinkClick r:id="rId3"/>
              </a:rPr>
              <a:t>http://www.louisianaschools.net/lde/saa/1513.html</a:t>
            </a:r>
            <a:endParaRPr lang="en-US" sz="2200" smtClean="0">
              <a:solidFill>
                <a:srgbClr val="0000CC"/>
              </a:solidFill>
              <a:latin typeface="Arial" charset="0"/>
            </a:endParaRPr>
          </a:p>
          <a:p>
            <a:pPr>
              <a:buFont typeface="Symbol" pitchFamily="18" charset="2"/>
              <a:buNone/>
            </a:pPr>
            <a:endParaRPr lang="en-US" sz="2200" smtClean="0">
              <a:solidFill>
                <a:srgbClr val="0000CC"/>
              </a:solidFill>
              <a:latin typeface="Arial" charset="0"/>
            </a:endParaRPr>
          </a:p>
          <a:p>
            <a:pPr>
              <a:buFont typeface="Wingdings" pitchFamily="2" charset="2"/>
              <a:buNone/>
            </a:pPr>
            <a:endParaRPr lang="en-US" smtClean="0">
              <a:latin typeface="Arial" charset="0"/>
              <a:cs typeface="Arial" charset="0"/>
            </a:endParaRPr>
          </a:p>
          <a:p>
            <a:pPr>
              <a:buFont typeface="Symbol" pitchFamily="18" charset="2"/>
              <a:buNone/>
            </a:pPr>
            <a:endParaRPr lang="en-US" smtClean="0">
              <a:solidFill>
                <a:srgbClr val="2982FF"/>
              </a:solidFill>
              <a:latin typeface="Arial" charset="0"/>
            </a:endParaRPr>
          </a:p>
        </p:txBody>
      </p:sp>
      <p:sp>
        <p:nvSpPr>
          <p:cNvPr id="4" name="Slide Number Placeholder 3"/>
          <p:cNvSpPr>
            <a:spLocks noGrp="1"/>
          </p:cNvSpPr>
          <p:nvPr>
            <p:ph type="sldNum" sz="quarter" idx="12"/>
          </p:nvPr>
        </p:nvSpPr>
        <p:spPr/>
        <p:txBody>
          <a:bodyPr/>
          <a:lstStyle/>
          <a:p>
            <a:pPr>
              <a:defRPr/>
            </a:pPr>
            <a:fld id="{C63D2E65-836D-4E98-BF34-3A185F6F43ED}" type="slidenum">
              <a:rPr lang="en-US"/>
              <a:pPr>
                <a:defRPr/>
              </a:pPr>
              <a:t>10</a:t>
            </a:fld>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ChangeArrowheads="1"/>
          </p:cNvSpPr>
          <p:nvPr>
            <p:ph type="title"/>
          </p:nvPr>
        </p:nvSpPr>
        <p:spPr>
          <a:xfrm>
            <a:off x="623888" y="403225"/>
            <a:ext cx="7793037" cy="538163"/>
          </a:xfrm>
        </p:spPr>
        <p:txBody>
          <a:bodyPr rtlCol="0">
            <a:normAutofit fontScale="90000"/>
          </a:bodyPr>
          <a:lstStyle/>
          <a:p>
            <a:pPr algn="l" fontAlgn="auto">
              <a:spcAft>
                <a:spcPts val="0"/>
              </a:spcAft>
              <a:defRPr/>
            </a:pPr>
            <a:r>
              <a:rPr lang="en-US" smtClean="0">
                <a:latin typeface="Arial" charset="0"/>
                <a:cs typeface="Arial" charset="0"/>
              </a:rPr>
              <a:t>What are </a:t>
            </a:r>
            <a:r>
              <a:rPr lang="en-US" i="1" smtClean="0">
                <a:latin typeface="Arial" charset="0"/>
                <a:cs typeface="Arial" charset="0"/>
              </a:rPr>
              <a:t>Content Standards</a:t>
            </a:r>
            <a:r>
              <a:rPr lang="en-US" smtClean="0">
                <a:latin typeface="Arial" charset="0"/>
                <a:cs typeface="Arial" charset="0"/>
              </a:rPr>
              <a:t>?</a:t>
            </a:r>
          </a:p>
        </p:txBody>
      </p:sp>
      <p:sp>
        <p:nvSpPr>
          <p:cNvPr id="35842" name="Rectangle 3"/>
          <p:cNvSpPr>
            <a:spLocks noGrp="1" noChangeArrowheads="1"/>
          </p:cNvSpPr>
          <p:nvPr>
            <p:ph idx="1"/>
          </p:nvPr>
        </p:nvSpPr>
        <p:spPr>
          <a:xfrm>
            <a:off x="415925" y="1008063"/>
            <a:ext cx="8312150" cy="4910137"/>
          </a:xfrm>
        </p:spPr>
        <p:txBody>
          <a:bodyPr/>
          <a:lstStyle/>
          <a:p>
            <a:pPr>
              <a:lnSpc>
                <a:spcPct val="90000"/>
              </a:lnSpc>
            </a:pPr>
            <a:r>
              <a:rPr lang="en-US" smtClean="0">
                <a:latin typeface="Arial" charset="0"/>
                <a:cs typeface="Arial" charset="0"/>
              </a:rPr>
              <a:t>form the basis of the general education curriculum </a:t>
            </a:r>
          </a:p>
          <a:p>
            <a:pPr>
              <a:lnSpc>
                <a:spcPct val="90000"/>
              </a:lnSpc>
            </a:pPr>
            <a:r>
              <a:rPr lang="en-US" smtClean="0">
                <a:latin typeface="Arial" charset="0"/>
                <a:cs typeface="Arial" charset="0"/>
              </a:rPr>
              <a:t>define what Louisiana students should know and be able to do in order to become lifelong learners and productive citizens in the 21st century</a:t>
            </a:r>
          </a:p>
          <a:p>
            <a:pPr>
              <a:lnSpc>
                <a:spcPct val="90000"/>
              </a:lnSpc>
            </a:pPr>
            <a:r>
              <a:rPr lang="en-US" smtClean="0">
                <a:latin typeface="Arial" charset="0"/>
                <a:cs typeface="Arial" charset="0"/>
              </a:rPr>
              <a:t>Where do you find the content standards and  benchmarks?</a:t>
            </a:r>
          </a:p>
          <a:p>
            <a:pPr>
              <a:lnSpc>
                <a:spcPct val="90000"/>
              </a:lnSpc>
              <a:buFont typeface="Symbol" pitchFamily="18" charset="2"/>
              <a:buNone/>
            </a:pPr>
            <a:endParaRPr lang="en-US" sz="2200" smtClean="0">
              <a:latin typeface="Arial" charset="0"/>
              <a:cs typeface="Arial" charset="0"/>
              <a:hlinkClick r:id="rId3"/>
            </a:endParaRPr>
          </a:p>
          <a:p>
            <a:pPr>
              <a:lnSpc>
                <a:spcPct val="90000"/>
              </a:lnSpc>
              <a:buFont typeface="Symbol" pitchFamily="18" charset="2"/>
              <a:buNone/>
            </a:pPr>
            <a:endParaRPr lang="en-US" sz="2200" smtClean="0">
              <a:latin typeface="Arial" charset="0"/>
              <a:cs typeface="Arial" charset="0"/>
              <a:hlinkClick r:id="rId3"/>
            </a:endParaRPr>
          </a:p>
          <a:p>
            <a:pPr algn="r">
              <a:lnSpc>
                <a:spcPct val="90000"/>
              </a:lnSpc>
              <a:buFont typeface="Symbol" pitchFamily="18" charset="2"/>
              <a:buNone/>
            </a:pPr>
            <a:r>
              <a:rPr lang="en-US" sz="2200" smtClean="0">
                <a:latin typeface="Arial" charset="0"/>
                <a:cs typeface="Arial" charset="0"/>
                <a:hlinkClick r:id="rId3"/>
              </a:rPr>
              <a:t>http://www.louisianaschools.net/lde/saa/2257.html</a:t>
            </a:r>
            <a:endParaRPr lang="en-US" sz="2200" smtClean="0">
              <a:latin typeface="Arial" charset="0"/>
              <a:cs typeface="Arial" charset="0"/>
            </a:endParaRPr>
          </a:p>
          <a:p>
            <a:pPr>
              <a:lnSpc>
                <a:spcPct val="90000"/>
              </a:lnSpc>
              <a:buFont typeface="Wingdings" pitchFamily="2" charset="2"/>
              <a:buNone/>
            </a:pPr>
            <a:endParaRPr lang="en-US" smtClean="0">
              <a:latin typeface="Arial" charset="0"/>
            </a:endParaRPr>
          </a:p>
          <a:p>
            <a:pPr>
              <a:lnSpc>
                <a:spcPct val="90000"/>
              </a:lnSpc>
            </a:pPr>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9AE4E570-F7FF-46A0-AE4C-C3C113955133}" type="slidenum">
              <a:rPr lang="en-US"/>
              <a:pPr>
                <a:defRPr/>
              </a:pPr>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15925" y="336550"/>
            <a:ext cx="8382000" cy="941388"/>
          </a:xfrm>
        </p:spPr>
        <p:txBody>
          <a:bodyPr/>
          <a:lstStyle/>
          <a:p>
            <a:pPr algn="l"/>
            <a:r>
              <a:rPr lang="en-US" smtClean="0">
                <a:latin typeface="Arial" charset="0"/>
                <a:cs typeface="Arial" charset="0"/>
              </a:rPr>
              <a:t>What are </a:t>
            </a:r>
            <a:r>
              <a:rPr lang="en-US" i="1" smtClean="0">
                <a:latin typeface="Arial" charset="0"/>
                <a:cs typeface="Arial" charset="0"/>
              </a:rPr>
              <a:t>Benchmarks </a:t>
            </a:r>
            <a:r>
              <a:rPr lang="en-US" smtClean="0">
                <a:latin typeface="Arial" charset="0"/>
                <a:cs typeface="Arial" charset="0"/>
              </a:rPr>
              <a:t>?</a:t>
            </a:r>
          </a:p>
        </p:txBody>
      </p:sp>
      <p:sp>
        <p:nvSpPr>
          <p:cNvPr id="37890" name="Rectangle 3"/>
          <p:cNvSpPr>
            <a:spLocks noGrp="1" noChangeArrowheads="1"/>
          </p:cNvSpPr>
          <p:nvPr>
            <p:ph idx="1"/>
          </p:nvPr>
        </p:nvSpPr>
        <p:spPr>
          <a:xfrm>
            <a:off x="415925" y="1411288"/>
            <a:ext cx="8312150" cy="4506912"/>
          </a:xfrm>
        </p:spPr>
        <p:txBody>
          <a:bodyPr/>
          <a:lstStyle/>
          <a:p>
            <a:pPr>
              <a:spcBef>
                <a:spcPct val="0"/>
              </a:spcBef>
            </a:pPr>
            <a:r>
              <a:rPr lang="en-US" smtClean="0">
                <a:solidFill>
                  <a:srgbClr val="002252"/>
                </a:solidFill>
                <a:latin typeface="Arial" charset="0"/>
                <a:cs typeface="Arial" charset="0"/>
              </a:rPr>
              <a:t>In Grades K-4 - the focus is what students </a:t>
            </a:r>
            <a:r>
              <a:rPr lang="en-US" b="1" u="sng" smtClean="0">
                <a:solidFill>
                  <a:srgbClr val="008663"/>
                </a:solidFill>
                <a:latin typeface="Arial" charset="0"/>
                <a:cs typeface="Arial" charset="0"/>
              </a:rPr>
              <a:t>know</a:t>
            </a:r>
            <a:r>
              <a:rPr lang="en-US" b="1" smtClean="0">
                <a:solidFill>
                  <a:srgbClr val="008663"/>
                </a:solidFill>
                <a:latin typeface="Arial" charset="0"/>
                <a:cs typeface="Arial" charset="0"/>
              </a:rPr>
              <a:t> </a:t>
            </a:r>
            <a:r>
              <a:rPr lang="en-US" b="1" smtClean="0">
                <a:solidFill>
                  <a:srgbClr val="002252"/>
                </a:solidFill>
                <a:latin typeface="Arial" charset="0"/>
                <a:cs typeface="Arial" charset="0"/>
              </a:rPr>
              <a:t>and are able to do</a:t>
            </a:r>
            <a:r>
              <a:rPr lang="en-US" smtClean="0">
                <a:solidFill>
                  <a:srgbClr val="002252"/>
                </a:solidFill>
                <a:latin typeface="Arial" charset="0"/>
                <a:cs typeface="Arial" charset="0"/>
              </a:rPr>
              <a:t> </a:t>
            </a:r>
          </a:p>
          <a:p>
            <a:pPr>
              <a:spcBef>
                <a:spcPct val="0"/>
              </a:spcBef>
            </a:pPr>
            <a:r>
              <a:rPr lang="en-US" smtClean="0">
                <a:solidFill>
                  <a:srgbClr val="002252"/>
                </a:solidFill>
                <a:latin typeface="Arial" charset="0"/>
                <a:cs typeface="Arial" charset="0"/>
              </a:rPr>
              <a:t>in Grades 5-8 – the focus is </a:t>
            </a:r>
            <a:r>
              <a:rPr lang="en-US" b="1" smtClean="0">
                <a:solidFill>
                  <a:srgbClr val="002252"/>
                </a:solidFill>
                <a:latin typeface="Arial" charset="0"/>
                <a:cs typeface="Arial" charset="0"/>
              </a:rPr>
              <a:t>to </a:t>
            </a:r>
            <a:r>
              <a:rPr lang="en-US" b="1" u="sng" smtClean="0">
                <a:solidFill>
                  <a:srgbClr val="008663"/>
                </a:solidFill>
                <a:latin typeface="Arial" charset="0"/>
                <a:cs typeface="Arial" charset="0"/>
              </a:rPr>
              <a:t>extend</a:t>
            </a:r>
            <a:r>
              <a:rPr lang="en-US" b="1" smtClean="0">
                <a:solidFill>
                  <a:srgbClr val="008663"/>
                </a:solidFill>
                <a:latin typeface="Arial" charset="0"/>
                <a:cs typeface="Arial" charset="0"/>
              </a:rPr>
              <a:t> </a:t>
            </a:r>
            <a:r>
              <a:rPr lang="en-US" b="1" smtClean="0">
                <a:solidFill>
                  <a:srgbClr val="002252"/>
                </a:solidFill>
                <a:latin typeface="Arial" charset="0"/>
                <a:cs typeface="Arial" charset="0"/>
              </a:rPr>
              <a:t> students’ knowledge, what they know and are able to do</a:t>
            </a:r>
          </a:p>
          <a:p>
            <a:pPr>
              <a:spcBef>
                <a:spcPct val="0"/>
              </a:spcBef>
            </a:pPr>
            <a:r>
              <a:rPr lang="en-US" smtClean="0">
                <a:solidFill>
                  <a:srgbClr val="002252"/>
                </a:solidFill>
                <a:latin typeface="Arial" charset="0"/>
                <a:cs typeface="Arial" charset="0"/>
              </a:rPr>
              <a:t>in Grades 9-12 – the focus is </a:t>
            </a:r>
            <a:r>
              <a:rPr lang="en-US" b="1" smtClean="0">
                <a:solidFill>
                  <a:srgbClr val="002252"/>
                </a:solidFill>
                <a:latin typeface="Arial" charset="0"/>
                <a:cs typeface="Arial" charset="0"/>
              </a:rPr>
              <a:t>to </a:t>
            </a:r>
            <a:r>
              <a:rPr lang="en-US" b="1" u="sng" smtClean="0">
                <a:solidFill>
                  <a:srgbClr val="008663"/>
                </a:solidFill>
                <a:latin typeface="Arial" charset="0"/>
                <a:cs typeface="Arial" charset="0"/>
              </a:rPr>
              <a:t>extend and refine</a:t>
            </a:r>
            <a:r>
              <a:rPr lang="en-US" b="1" smtClean="0">
                <a:solidFill>
                  <a:srgbClr val="008663"/>
                </a:solidFill>
                <a:latin typeface="Arial" charset="0"/>
                <a:cs typeface="Arial" charset="0"/>
              </a:rPr>
              <a:t> </a:t>
            </a:r>
            <a:r>
              <a:rPr lang="en-US" b="1" smtClean="0">
                <a:solidFill>
                  <a:srgbClr val="002252"/>
                </a:solidFill>
                <a:latin typeface="Arial" charset="0"/>
                <a:cs typeface="Arial" charset="0"/>
              </a:rPr>
              <a:t>student’s knowledge, what they know and are able to do</a:t>
            </a:r>
          </a:p>
          <a:p>
            <a:endParaRPr lang="en-US" b="1" smtClean="0">
              <a:latin typeface="Arial" charset="0"/>
            </a:endParaRPr>
          </a:p>
        </p:txBody>
      </p:sp>
      <p:sp>
        <p:nvSpPr>
          <p:cNvPr id="4" name="Slide Number Placeholder 3"/>
          <p:cNvSpPr>
            <a:spLocks noGrp="1"/>
          </p:cNvSpPr>
          <p:nvPr>
            <p:ph type="sldNum" sz="quarter" idx="12"/>
          </p:nvPr>
        </p:nvSpPr>
        <p:spPr/>
        <p:txBody>
          <a:bodyPr/>
          <a:lstStyle/>
          <a:p>
            <a:pPr>
              <a:defRPr/>
            </a:pPr>
            <a:fld id="{3E9E5E20-9D4D-4382-8534-EB76F64E14FF}" type="slidenum">
              <a:rPr lang="en-US"/>
              <a:pPr>
                <a:defRPr/>
              </a:pPr>
              <a:t>12</a:t>
            </a:fld>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noChangeArrowheads="1"/>
          </p:cNvSpPr>
          <p:nvPr>
            <p:ph sz="half" idx="1"/>
          </p:nvPr>
        </p:nvSpPr>
        <p:spPr>
          <a:xfrm>
            <a:off x="1316038" y="739775"/>
            <a:ext cx="7550150" cy="5849938"/>
          </a:xfrm>
        </p:spPr>
        <p:txBody>
          <a:bodyPr rtlCol="0">
            <a:normAutofit fontScale="92500" lnSpcReduction="10000"/>
          </a:bodyPr>
          <a:lstStyle/>
          <a:p>
            <a:pPr marL="307610" indent="-307610" defTabSz="820295" fontAlgn="auto">
              <a:spcBef>
                <a:spcPct val="0"/>
              </a:spcBef>
              <a:spcAft>
                <a:spcPts val="0"/>
              </a:spcAft>
              <a:buFont typeface="Arial" pitchFamily="34" charset="0"/>
              <a:buNone/>
              <a:defRPr/>
            </a:pPr>
            <a:r>
              <a:rPr lang="en-US" sz="2200" b="1" dirty="0">
                <a:solidFill>
                  <a:srgbClr val="0000CC"/>
                </a:solidFill>
                <a:latin typeface="Arial" pitchFamily="34" charset="0"/>
                <a:cs typeface="Arial" pitchFamily="34" charset="0"/>
              </a:rPr>
              <a:t>ELA-1-E1</a:t>
            </a:r>
            <a:r>
              <a:rPr lang="en-US" sz="2200" b="1" dirty="0">
                <a:latin typeface="Arial" pitchFamily="34" charset="0"/>
                <a:cs typeface="Arial" pitchFamily="34" charset="0"/>
              </a:rPr>
              <a:t>―gaining meaning from print and</a:t>
            </a:r>
          </a:p>
          <a:p>
            <a:pPr marL="307610" indent="-307610" defTabSz="820295" fontAlgn="auto">
              <a:spcBef>
                <a:spcPct val="0"/>
              </a:spcBef>
              <a:spcAft>
                <a:spcPts val="0"/>
              </a:spcAft>
              <a:buFont typeface="Arial" pitchFamily="34" charset="0"/>
              <a:buNone/>
              <a:defRPr/>
            </a:pPr>
            <a:r>
              <a:rPr lang="en-US" sz="2200" b="1" dirty="0">
                <a:latin typeface="Arial" pitchFamily="34" charset="0"/>
                <a:cs typeface="Arial" pitchFamily="34" charset="0"/>
              </a:rPr>
              <a:t>building vocabulary</a:t>
            </a:r>
            <a:r>
              <a:rPr lang="en-US" sz="2200" dirty="0">
                <a:latin typeface="Arial" pitchFamily="34" charset="0"/>
                <a:cs typeface="Arial" pitchFamily="34" charset="0"/>
              </a:rPr>
              <a:t> using a full range of strategies</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(e.g., self-monitoring and correcting, searching,</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cross-checking), evidenced by reading behaviors</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while using phonemic awareness, phonics, </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sentence structure, meaning</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                                    </a:t>
            </a:r>
          </a:p>
          <a:p>
            <a:pPr marL="307610" indent="-307610" defTabSz="820295" fontAlgn="auto">
              <a:spcBef>
                <a:spcPct val="0"/>
              </a:spcBef>
              <a:spcAft>
                <a:spcPts val="0"/>
              </a:spcAft>
              <a:buFont typeface="Arial" pitchFamily="34" charset="0"/>
              <a:buNone/>
              <a:defRPr/>
            </a:pPr>
            <a:r>
              <a:rPr lang="en-US" sz="2200" b="1" dirty="0">
                <a:solidFill>
                  <a:srgbClr val="0000CC"/>
                </a:solidFill>
                <a:latin typeface="Arial" pitchFamily="34" charset="0"/>
                <a:cs typeface="Arial" pitchFamily="34" charset="0"/>
              </a:rPr>
              <a:t>ELA-1-M1</a:t>
            </a:r>
            <a:r>
              <a:rPr lang="en-US" sz="2200" b="1" dirty="0">
                <a:latin typeface="Arial" pitchFamily="34" charset="0"/>
                <a:cs typeface="Arial" pitchFamily="34" charset="0"/>
              </a:rPr>
              <a:t>―using knowledge of word meaning</a:t>
            </a:r>
            <a:r>
              <a:rPr lang="en-US" sz="2200" dirty="0">
                <a:latin typeface="Arial" pitchFamily="34" charset="0"/>
                <a:cs typeface="Arial" pitchFamily="34" charset="0"/>
              </a:rPr>
              <a:t> </a:t>
            </a:r>
          </a:p>
          <a:p>
            <a:pPr marL="307610" indent="-307610" defTabSz="820295" fontAlgn="auto">
              <a:spcBef>
                <a:spcPct val="0"/>
              </a:spcBef>
              <a:spcAft>
                <a:spcPts val="0"/>
              </a:spcAft>
              <a:buFont typeface="Arial" pitchFamily="34" charset="0"/>
              <a:buNone/>
              <a:defRPr/>
            </a:pPr>
            <a:r>
              <a:rPr lang="en-US" sz="2200" b="1" dirty="0">
                <a:latin typeface="Arial" pitchFamily="34" charset="0"/>
                <a:cs typeface="Arial" pitchFamily="34" charset="0"/>
              </a:rPr>
              <a:t>and developing basic and technical vocabulary</a:t>
            </a:r>
            <a:r>
              <a:rPr lang="en-US" sz="2200" dirty="0">
                <a:latin typeface="Arial" pitchFamily="34" charset="0"/>
                <a:cs typeface="Arial" pitchFamily="34" charset="0"/>
              </a:rPr>
              <a:t> </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using various strategies (e.g., context clues, idioms,</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affixes, etymology, multiple-meaning words</a:t>
            </a:r>
          </a:p>
          <a:p>
            <a:pPr marL="307610" indent="-307610" defTabSz="820295" fontAlgn="auto">
              <a:spcBef>
                <a:spcPct val="0"/>
              </a:spcBef>
              <a:spcAft>
                <a:spcPts val="0"/>
              </a:spcAft>
              <a:buFont typeface="Arial" pitchFamily="34" charset="0"/>
              <a:buNone/>
              <a:defRPr/>
            </a:pPr>
            <a:endParaRPr lang="en-US" sz="2200" dirty="0">
              <a:latin typeface="Arial" pitchFamily="34" charset="0"/>
              <a:cs typeface="Arial" pitchFamily="34" charset="0"/>
            </a:endParaRPr>
          </a:p>
          <a:p>
            <a:pPr marL="307610" indent="-307610" defTabSz="820295" fontAlgn="auto">
              <a:spcBef>
                <a:spcPct val="0"/>
              </a:spcBef>
              <a:spcAft>
                <a:spcPts val="0"/>
              </a:spcAft>
              <a:buFont typeface="Arial" pitchFamily="34" charset="0"/>
              <a:buNone/>
              <a:defRPr/>
            </a:pPr>
            <a:r>
              <a:rPr lang="en-US" sz="2200" b="1" dirty="0">
                <a:solidFill>
                  <a:srgbClr val="0000CC"/>
                </a:solidFill>
                <a:latin typeface="Arial" pitchFamily="34" charset="0"/>
                <a:cs typeface="Arial" pitchFamily="34" charset="0"/>
              </a:rPr>
              <a:t>ELA-1-H1</a:t>
            </a:r>
            <a:r>
              <a:rPr lang="en-US" sz="2200" b="1" dirty="0">
                <a:latin typeface="Arial" pitchFamily="34" charset="0"/>
                <a:cs typeface="Arial" pitchFamily="34" charset="0"/>
              </a:rPr>
              <a:t>―using knowledge of word meaning</a:t>
            </a:r>
          </a:p>
          <a:p>
            <a:pPr marL="307610" indent="-307610" defTabSz="820295" fontAlgn="auto">
              <a:spcBef>
                <a:spcPct val="0"/>
              </a:spcBef>
              <a:spcAft>
                <a:spcPts val="0"/>
              </a:spcAft>
              <a:buFont typeface="Arial" pitchFamily="34" charset="0"/>
              <a:buNone/>
              <a:defRPr/>
            </a:pPr>
            <a:r>
              <a:rPr lang="en-US" sz="2200" b="1" dirty="0">
                <a:latin typeface="Arial" pitchFamily="34" charset="0"/>
                <a:cs typeface="Arial" pitchFamily="34" charset="0"/>
              </a:rPr>
              <a:t>and extending basic and technical vocabulary</a:t>
            </a:r>
            <a:r>
              <a:rPr lang="en-US" sz="2200" dirty="0">
                <a:latin typeface="Arial" pitchFamily="34" charset="0"/>
                <a:cs typeface="Arial" pitchFamily="34" charset="0"/>
              </a:rPr>
              <a:t>,</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employing a variety of strategies (e.g., contexts,</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connotations and denotations, word derivations,</a:t>
            </a:r>
          </a:p>
          <a:p>
            <a:pPr marL="307610" indent="-307610" defTabSz="820295" fontAlgn="auto">
              <a:spcBef>
                <a:spcPct val="0"/>
              </a:spcBef>
              <a:spcAft>
                <a:spcPts val="0"/>
              </a:spcAft>
              <a:buFont typeface="Arial" pitchFamily="34" charset="0"/>
              <a:buNone/>
              <a:defRPr/>
            </a:pPr>
            <a:r>
              <a:rPr lang="en-US" sz="2200" dirty="0">
                <a:latin typeface="Arial" pitchFamily="34" charset="0"/>
                <a:cs typeface="Arial" pitchFamily="34" charset="0"/>
              </a:rPr>
              <a:t>relationships, inferences</a:t>
            </a:r>
          </a:p>
          <a:p>
            <a:pPr marL="307610" indent="-307610" defTabSz="820295" fontAlgn="auto">
              <a:spcBef>
                <a:spcPct val="0"/>
              </a:spcBef>
              <a:spcAft>
                <a:spcPts val="0"/>
              </a:spcAft>
              <a:buFont typeface="Arial" pitchFamily="34" charset="0"/>
              <a:buNone/>
              <a:defRPr/>
            </a:pPr>
            <a:endParaRPr lang="en-US" sz="2200" dirty="0">
              <a:latin typeface="+mj-lt"/>
            </a:endParaRPr>
          </a:p>
          <a:p>
            <a:pPr marL="307610" indent="-307610" defTabSz="820295" fontAlgn="auto">
              <a:spcBef>
                <a:spcPct val="0"/>
              </a:spcBef>
              <a:spcAft>
                <a:spcPts val="0"/>
              </a:spcAft>
              <a:buFont typeface="Arial" pitchFamily="34" charset="0"/>
              <a:buNone/>
              <a:defRPr/>
            </a:pPr>
            <a:r>
              <a:rPr lang="en-US" sz="2200" dirty="0">
                <a:latin typeface="+mj-lt"/>
              </a:rPr>
              <a:t>				</a:t>
            </a:r>
            <a:endParaRPr lang="en-US" sz="2200" dirty="0">
              <a:solidFill>
                <a:schemeClr val="bg2"/>
              </a:solidFill>
              <a:latin typeface="+mj-lt"/>
            </a:endParaRPr>
          </a:p>
          <a:p>
            <a:pPr marL="307610" indent="-307610" defTabSz="820295" fontAlgn="auto">
              <a:spcBef>
                <a:spcPct val="0"/>
              </a:spcBef>
              <a:spcAft>
                <a:spcPts val="0"/>
              </a:spcAft>
              <a:buFont typeface="Arial" pitchFamily="34" charset="0"/>
              <a:buChar char="•"/>
              <a:defRPr/>
            </a:pPr>
            <a:endParaRPr lang="en-US" sz="2200" dirty="0"/>
          </a:p>
        </p:txBody>
      </p:sp>
      <p:sp>
        <p:nvSpPr>
          <p:cNvPr id="39938" name="Text Box 7"/>
          <p:cNvSpPr txBox="1">
            <a:spLocks noChangeArrowheads="1"/>
          </p:cNvSpPr>
          <p:nvPr/>
        </p:nvSpPr>
        <p:spPr bwMode="auto">
          <a:xfrm>
            <a:off x="0" y="258763"/>
            <a:ext cx="1385888" cy="5207000"/>
          </a:xfrm>
          <a:prstGeom prst="rect">
            <a:avLst/>
          </a:prstGeom>
          <a:noFill/>
          <a:ln w="9525">
            <a:noFill/>
            <a:miter lim="800000"/>
            <a:headEnd/>
            <a:tailEnd/>
          </a:ln>
        </p:spPr>
        <p:txBody>
          <a:bodyPr lIns="82030" tIns="41015" rIns="82030" bIns="41015">
            <a:spAutoFit/>
          </a:bodyPr>
          <a:lstStyle/>
          <a:p>
            <a:pPr>
              <a:spcBef>
                <a:spcPct val="50000"/>
              </a:spcBef>
              <a:buFontTx/>
              <a:buChar char="•"/>
            </a:pPr>
            <a:endParaRPr lang="en-US"/>
          </a:p>
          <a:p>
            <a:pPr>
              <a:spcBef>
                <a:spcPct val="50000"/>
              </a:spcBef>
            </a:pPr>
            <a:endParaRPr lang="en-US">
              <a:solidFill>
                <a:schemeClr val="bg2"/>
              </a:solidFill>
            </a:endParaRPr>
          </a:p>
          <a:p>
            <a:pPr>
              <a:spcBef>
                <a:spcPct val="50000"/>
              </a:spcBef>
            </a:pPr>
            <a:r>
              <a:rPr lang="en-US">
                <a:solidFill>
                  <a:srgbClr val="008663"/>
                </a:solidFill>
              </a:rPr>
              <a:t>Know</a:t>
            </a:r>
          </a:p>
          <a:p>
            <a:pPr>
              <a:spcBef>
                <a:spcPct val="50000"/>
              </a:spcBef>
            </a:pPr>
            <a:endParaRPr lang="en-US">
              <a:solidFill>
                <a:schemeClr val="bg2"/>
              </a:solidFill>
            </a:endParaRPr>
          </a:p>
          <a:p>
            <a:pPr>
              <a:spcBef>
                <a:spcPct val="50000"/>
              </a:spcBef>
            </a:pPr>
            <a:endParaRPr lang="en-US">
              <a:solidFill>
                <a:schemeClr val="bg2"/>
              </a:solidFill>
            </a:endParaRPr>
          </a:p>
          <a:p>
            <a:pPr>
              <a:spcBef>
                <a:spcPct val="50000"/>
              </a:spcBef>
            </a:pPr>
            <a:r>
              <a:rPr lang="en-US">
                <a:solidFill>
                  <a:srgbClr val="008663"/>
                </a:solidFill>
              </a:rPr>
              <a:t>Extend</a:t>
            </a:r>
          </a:p>
          <a:p>
            <a:pPr>
              <a:spcBef>
                <a:spcPct val="50000"/>
              </a:spcBef>
            </a:pPr>
            <a:endParaRPr lang="en-US">
              <a:solidFill>
                <a:schemeClr val="bg2"/>
              </a:solidFill>
            </a:endParaRPr>
          </a:p>
          <a:p>
            <a:pPr>
              <a:spcBef>
                <a:spcPct val="50000"/>
              </a:spcBef>
            </a:pPr>
            <a:endParaRPr lang="en-US">
              <a:solidFill>
                <a:srgbClr val="008663"/>
              </a:solidFill>
            </a:endParaRPr>
          </a:p>
          <a:p>
            <a:pPr>
              <a:spcBef>
                <a:spcPct val="50000"/>
              </a:spcBef>
            </a:pPr>
            <a:r>
              <a:rPr lang="en-US">
                <a:solidFill>
                  <a:srgbClr val="008663"/>
                </a:solidFill>
              </a:rPr>
              <a:t>Extend &amp; Refine</a:t>
            </a:r>
          </a:p>
          <a:p>
            <a:pPr>
              <a:spcBef>
                <a:spcPct val="50000"/>
              </a:spcBef>
              <a:buFontTx/>
              <a:buChar char="•"/>
            </a:pPr>
            <a:endParaRPr lang="en-US">
              <a:solidFill>
                <a:schemeClr val="bg2"/>
              </a:solidFill>
            </a:endParaRPr>
          </a:p>
          <a:p>
            <a:pPr>
              <a:spcBef>
                <a:spcPct val="50000"/>
              </a:spcBef>
              <a:buFontTx/>
              <a:buChar char="•"/>
            </a:pPr>
            <a:endParaRPr lang="en-US">
              <a:solidFill>
                <a:schemeClr val="bg2"/>
              </a:solidFill>
              <a:latin typeface="Calibri" pitchFamily="34" charset="0"/>
            </a:endParaRPr>
          </a:p>
          <a:p>
            <a:pPr>
              <a:spcBef>
                <a:spcPct val="50000"/>
              </a:spcBef>
              <a:buFontTx/>
              <a:buChar char="•"/>
            </a:pPr>
            <a:endParaRPr lang="en-US">
              <a:latin typeface="Calibri" pitchFamily="34" charset="0"/>
            </a:endParaRPr>
          </a:p>
        </p:txBody>
      </p:sp>
      <p:sp>
        <p:nvSpPr>
          <p:cNvPr id="39939" name="TextBox 4"/>
          <p:cNvSpPr txBox="1">
            <a:spLocks noChangeArrowheads="1"/>
          </p:cNvSpPr>
          <p:nvPr/>
        </p:nvSpPr>
        <p:spPr bwMode="auto">
          <a:xfrm>
            <a:off x="1801813" y="268288"/>
            <a:ext cx="5402262" cy="530225"/>
          </a:xfrm>
          <a:prstGeom prst="rect">
            <a:avLst/>
          </a:prstGeom>
          <a:noFill/>
          <a:ln w="9525">
            <a:noFill/>
            <a:miter lim="800000"/>
            <a:headEnd/>
            <a:tailEnd/>
          </a:ln>
        </p:spPr>
        <p:txBody>
          <a:bodyPr lIns="82030" tIns="41015" rIns="82030" bIns="41015">
            <a:spAutoFit/>
          </a:bodyPr>
          <a:lstStyle/>
          <a:p>
            <a:pPr algn="ctr"/>
            <a:r>
              <a:rPr lang="en-US" sz="2900" b="1">
                <a:solidFill>
                  <a:srgbClr val="0000CC"/>
                </a:solidFill>
                <a:cs typeface="Arial" charset="0"/>
              </a:rPr>
              <a:t>ELA Content Standard 1</a:t>
            </a:r>
          </a:p>
        </p:txBody>
      </p:sp>
      <p:sp>
        <p:nvSpPr>
          <p:cNvPr id="5" name="Slide Number Placeholder 4"/>
          <p:cNvSpPr>
            <a:spLocks noGrp="1"/>
          </p:cNvSpPr>
          <p:nvPr>
            <p:ph type="sldNum" sz="quarter" idx="12"/>
          </p:nvPr>
        </p:nvSpPr>
        <p:spPr/>
        <p:txBody>
          <a:bodyPr/>
          <a:lstStyle/>
          <a:p>
            <a:pPr>
              <a:defRPr/>
            </a:pPr>
            <a:fld id="{012AE106-1415-495C-A728-AA0D8373B9A6}" type="slidenum">
              <a:rPr lang="en-US"/>
              <a:pPr>
                <a:defRPr/>
              </a:pPr>
              <a:t>13</a:t>
            </a:fld>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a:xfrm>
            <a:off x="415925" y="538163"/>
            <a:ext cx="8382000" cy="1143000"/>
          </a:xfrm>
        </p:spPr>
        <p:txBody>
          <a:bodyPr rtlCol="0">
            <a:normAutofit fontScale="90000"/>
          </a:bodyPr>
          <a:lstStyle/>
          <a:p>
            <a:pPr algn="l" fontAlgn="auto">
              <a:spcAft>
                <a:spcPts val="0"/>
              </a:spcAft>
              <a:defRPr/>
            </a:pPr>
            <a:r>
              <a:rPr lang="en-US" smtClean="0">
                <a:latin typeface="Arial" charset="0"/>
              </a:rPr>
              <a:t>What are </a:t>
            </a:r>
            <a:r>
              <a:rPr lang="en-US" i="1" smtClean="0">
                <a:latin typeface="Arial" charset="0"/>
              </a:rPr>
              <a:t>Grade Level Expectations </a:t>
            </a:r>
            <a:r>
              <a:rPr lang="en-US" smtClean="0">
                <a:latin typeface="Arial" charset="0"/>
              </a:rPr>
              <a:t>(GLEs)?</a:t>
            </a:r>
          </a:p>
        </p:txBody>
      </p:sp>
      <p:sp>
        <p:nvSpPr>
          <p:cNvPr id="41986" name="Rectangle 3"/>
          <p:cNvSpPr>
            <a:spLocks noGrp="1" noChangeArrowheads="1"/>
          </p:cNvSpPr>
          <p:nvPr>
            <p:ph idx="1"/>
          </p:nvPr>
        </p:nvSpPr>
        <p:spPr>
          <a:xfrm>
            <a:off x="554038" y="1803400"/>
            <a:ext cx="8035925" cy="4114800"/>
          </a:xfrm>
        </p:spPr>
        <p:txBody>
          <a:bodyPr/>
          <a:lstStyle/>
          <a:p>
            <a:pPr>
              <a:spcBef>
                <a:spcPct val="0"/>
              </a:spcBef>
            </a:pPr>
            <a:r>
              <a:rPr lang="en-US" smtClean="0">
                <a:latin typeface="Arial" charset="0"/>
              </a:rPr>
              <a:t>A GLE is a statement that defines what </a:t>
            </a:r>
          </a:p>
          <a:p>
            <a:pPr>
              <a:spcBef>
                <a:spcPct val="0"/>
              </a:spcBef>
              <a:buFont typeface="Wingdings" pitchFamily="2" charset="2"/>
              <a:buNone/>
            </a:pPr>
            <a:r>
              <a:rPr lang="en-US" smtClean="0">
                <a:latin typeface="Arial" charset="0"/>
              </a:rPr>
              <a:t>	all students should know and be able to </a:t>
            </a:r>
          </a:p>
          <a:p>
            <a:pPr>
              <a:spcBef>
                <a:spcPct val="0"/>
              </a:spcBef>
              <a:buFont typeface="Wingdings" pitchFamily="2" charset="2"/>
              <a:buNone/>
            </a:pPr>
            <a:r>
              <a:rPr lang="en-US" smtClean="0">
                <a:latin typeface="Arial" charset="0"/>
              </a:rPr>
              <a:t>	do at the end of a given grade level </a:t>
            </a:r>
          </a:p>
          <a:p>
            <a:pPr>
              <a:spcBef>
                <a:spcPct val="0"/>
              </a:spcBef>
              <a:buFont typeface="Symbol" pitchFamily="18" charset="2"/>
              <a:buChar char=""/>
            </a:pPr>
            <a:r>
              <a:rPr lang="en-US" smtClean="0">
                <a:latin typeface="Arial" charset="0"/>
              </a:rPr>
              <a:t>GLEs add further definition to the content standards and benchmarks </a:t>
            </a:r>
          </a:p>
          <a:p>
            <a:pPr>
              <a:spcBef>
                <a:spcPct val="0"/>
              </a:spcBef>
              <a:buFont typeface="Symbol" pitchFamily="18" charset="2"/>
              <a:buNone/>
            </a:pPr>
            <a:endParaRPr lang="en-US" sz="2200" smtClean="0">
              <a:solidFill>
                <a:srgbClr val="008663"/>
              </a:solidFill>
              <a:latin typeface="Arial" charset="0"/>
              <a:hlinkClick r:id="rId3"/>
            </a:endParaRPr>
          </a:p>
          <a:p>
            <a:pPr>
              <a:spcBef>
                <a:spcPct val="0"/>
              </a:spcBef>
              <a:buFont typeface="Symbol" pitchFamily="18" charset="2"/>
              <a:buNone/>
            </a:pPr>
            <a:endParaRPr lang="en-US" sz="2200" smtClean="0">
              <a:solidFill>
                <a:srgbClr val="008663"/>
              </a:solidFill>
              <a:latin typeface="Arial" charset="0"/>
              <a:hlinkClick r:id="rId3"/>
            </a:endParaRPr>
          </a:p>
          <a:p>
            <a:pPr algn="r">
              <a:spcBef>
                <a:spcPct val="0"/>
              </a:spcBef>
              <a:buFont typeface="Symbol" pitchFamily="18" charset="2"/>
              <a:buNone/>
            </a:pPr>
            <a:r>
              <a:rPr lang="en-US" sz="2200" smtClean="0">
                <a:solidFill>
                  <a:srgbClr val="008663"/>
                </a:solidFill>
                <a:latin typeface="Arial" charset="0"/>
                <a:hlinkClick r:id="rId3"/>
              </a:rPr>
              <a:t>http://www.louisianaschools.net/lde/saa/2257.html</a:t>
            </a:r>
            <a:endParaRPr lang="en-US" sz="2200" smtClean="0">
              <a:solidFill>
                <a:srgbClr val="008663"/>
              </a:solidFill>
              <a:latin typeface="Arial" charset="0"/>
            </a:endParaRPr>
          </a:p>
          <a:p>
            <a:endParaRPr lang="en-US" smtClean="0">
              <a:latin typeface="Arial" charset="0"/>
            </a:endParaRPr>
          </a:p>
          <a:p>
            <a:pPr>
              <a:buFont typeface="Wingdings" pitchFamily="2" charset="2"/>
              <a:buNone/>
            </a:pPr>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B94C43F1-46FD-4221-ACEB-43F2430AFAB8}" type="slidenum">
              <a:rPr lang="en-US"/>
              <a:pPr>
                <a:defRPr/>
              </a:pPr>
              <a:t>14</a:t>
            </a:fld>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a:xfrm>
            <a:off x="415925" y="336550"/>
            <a:ext cx="8312150" cy="941388"/>
          </a:xfrm>
        </p:spPr>
        <p:txBody>
          <a:bodyPr rtlCol="0">
            <a:normAutofit fontScale="90000"/>
          </a:bodyPr>
          <a:lstStyle/>
          <a:p>
            <a:pPr algn="l" defTabSz="820295" fontAlgn="auto">
              <a:spcAft>
                <a:spcPts val="0"/>
              </a:spcAft>
              <a:defRPr/>
            </a:pPr>
            <a:r>
              <a:rPr lang="en-US" sz="3600" b="1" dirty="0">
                <a:latin typeface="Arial" pitchFamily="34" charset="0"/>
                <a:cs typeface="Arial" pitchFamily="34" charset="0"/>
              </a:rPr>
              <a:t>What are </a:t>
            </a:r>
            <a:r>
              <a:rPr lang="en-US" sz="3600" b="1" i="1" dirty="0">
                <a:latin typeface="Arial" pitchFamily="34" charset="0"/>
                <a:cs typeface="Arial" pitchFamily="34" charset="0"/>
              </a:rPr>
              <a:t>Louisiana Extended Standards</a:t>
            </a:r>
            <a:r>
              <a:rPr lang="en-US" sz="3600" b="1" dirty="0">
                <a:latin typeface="Arial" pitchFamily="34" charset="0"/>
                <a:cs typeface="Arial" pitchFamily="34" charset="0"/>
              </a:rPr>
              <a:t>?</a:t>
            </a:r>
          </a:p>
        </p:txBody>
      </p:sp>
      <p:sp>
        <p:nvSpPr>
          <p:cNvPr id="162818" name="Rectangle 3"/>
          <p:cNvSpPr>
            <a:spLocks noGrp="1" noChangeArrowheads="1"/>
          </p:cNvSpPr>
          <p:nvPr>
            <p:ph type="body" idx="4294967295"/>
          </p:nvPr>
        </p:nvSpPr>
        <p:spPr>
          <a:xfrm>
            <a:off x="415925" y="1479550"/>
            <a:ext cx="8312150" cy="5041900"/>
          </a:xfrm>
        </p:spPr>
        <p:txBody>
          <a:bodyPr rtlCol="0">
            <a:normAutofit fontScale="92500"/>
          </a:bodyPr>
          <a:lstStyle/>
          <a:p>
            <a:pPr fontAlgn="auto">
              <a:spcAft>
                <a:spcPts val="0"/>
              </a:spcAft>
              <a:buClr>
                <a:srgbClr val="0000CC"/>
              </a:buClr>
              <a:buFont typeface="Symbol" pitchFamily="18" charset="2"/>
              <a:buChar char="¨"/>
              <a:defRPr/>
            </a:pPr>
            <a:r>
              <a:rPr lang="en-US" dirty="0" smtClean="0">
                <a:solidFill>
                  <a:srgbClr val="002252"/>
                </a:solidFill>
                <a:latin typeface="Arial" charset="0"/>
                <a:cs typeface="Arial" charset="0"/>
              </a:rPr>
              <a:t>developed for students participating in </a:t>
            </a:r>
            <a:r>
              <a:rPr lang="en-US" b="1" dirty="0" smtClean="0">
                <a:solidFill>
                  <a:srgbClr val="002252"/>
                </a:solidFill>
                <a:latin typeface="Arial" charset="0"/>
                <a:cs typeface="Arial" charset="0"/>
              </a:rPr>
              <a:t>LAA1 only </a:t>
            </a:r>
          </a:p>
          <a:p>
            <a:pPr fontAlgn="auto">
              <a:spcAft>
                <a:spcPts val="0"/>
              </a:spcAft>
              <a:buClr>
                <a:srgbClr val="0000CC"/>
              </a:buClr>
              <a:buFont typeface="Symbol" pitchFamily="18" charset="2"/>
              <a:buChar char="¨"/>
              <a:defRPr/>
            </a:pPr>
            <a:r>
              <a:rPr lang="en-US" dirty="0" smtClean="0">
                <a:solidFill>
                  <a:srgbClr val="002252"/>
                </a:solidFill>
                <a:latin typeface="Arial" charset="0"/>
                <a:cs typeface="Arial" charset="0"/>
              </a:rPr>
              <a:t>based on benchmarks and GLEs </a:t>
            </a:r>
          </a:p>
          <a:p>
            <a:pPr fontAlgn="auto">
              <a:spcAft>
                <a:spcPts val="0"/>
              </a:spcAft>
              <a:buClr>
                <a:srgbClr val="0000CC"/>
              </a:buClr>
              <a:buFont typeface="Symbol" pitchFamily="18" charset="2"/>
              <a:buChar char="¨"/>
              <a:defRPr/>
            </a:pPr>
            <a:r>
              <a:rPr lang="en-US" dirty="0" smtClean="0">
                <a:solidFill>
                  <a:srgbClr val="002252"/>
                </a:solidFill>
                <a:latin typeface="Arial" charset="0"/>
                <a:cs typeface="Arial" charset="0"/>
              </a:rPr>
              <a:t>ELA, mathematics, and science </a:t>
            </a:r>
          </a:p>
          <a:p>
            <a:pPr fontAlgn="auto">
              <a:spcAft>
                <a:spcPts val="0"/>
              </a:spcAft>
              <a:buClr>
                <a:srgbClr val="0000CC"/>
              </a:buClr>
              <a:buFont typeface="Symbol" pitchFamily="18" charset="2"/>
              <a:buChar char="¨"/>
              <a:defRPr/>
            </a:pPr>
            <a:r>
              <a:rPr lang="en-US" dirty="0" smtClean="0">
                <a:solidFill>
                  <a:srgbClr val="002252"/>
                </a:solidFill>
                <a:latin typeface="Arial" charset="0"/>
                <a:cs typeface="Arial" charset="0"/>
              </a:rPr>
              <a:t>capture the essence of the GLEs </a:t>
            </a:r>
          </a:p>
          <a:p>
            <a:pPr fontAlgn="auto">
              <a:spcAft>
                <a:spcPts val="0"/>
              </a:spcAft>
              <a:buClr>
                <a:srgbClr val="0000CC"/>
              </a:buClr>
              <a:buFont typeface="Symbol" pitchFamily="18" charset="2"/>
              <a:buChar char="¨"/>
              <a:defRPr/>
            </a:pPr>
            <a:r>
              <a:rPr lang="en-US" dirty="0" smtClean="0">
                <a:solidFill>
                  <a:srgbClr val="002252"/>
                </a:solidFill>
                <a:latin typeface="Arial" charset="0"/>
                <a:cs typeface="Arial" charset="0"/>
              </a:rPr>
              <a:t>core academic content that may be assessed at each grade span (3-4, 5-6, 7-8, 9-12)</a:t>
            </a:r>
          </a:p>
          <a:p>
            <a:pPr fontAlgn="auto">
              <a:spcAft>
                <a:spcPts val="0"/>
              </a:spcAft>
              <a:buClr>
                <a:srgbClr val="0000CC"/>
              </a:buClr>
              <a:buFont typeface="Arial" charset="0"/>
              <a:buNone/>
              <a:defRPr/>
            </a:pPr>
            <a:endParaRPr lang="en-US" sz="2200" u="sng" dirty="0">
              <a:solidFill>
                <a:srgbClr val="0000CC"/>
              </a:solidFill>
              <a:latin typeface="Arial" charset="0"/>
              <a:cs typeface="Arial" charset="0"/>
            </a:endParaRPr>
          </a:p>
          <a:p>
            <a:pPr fontAlgn="auto">
              <a:spcAft>
                <a:spcPts val="0"/>
              </a:spcAft>
              <a:buClr>
                <a:srgbClr val="0000CC"/>
              </a:buClr>
              <a:buFont typeface="Arial" charset="0"/>
              <a:buNone/>
              <a:defRPr/>
            </a:pPr>
            <a:endParaRPr lang="en-US" sz="2200" u="sng" dirty="0">
              <a:solidFill>
                <a:srgbClr val="0000CC"/>
              </a:solidFill>
              <a:latin typeface="Arial" charset="0"/>
              <a:cs typeface="Arial" charset="0"/>
            </a:endParaRPr>
          </a:p>
          <a:p>
            <a:pPr algn="r" fontAlgn="auto">
              <a:spcAft>
                <a:spcPts val="0"/>
              </a:spcAft>
              <a:buClr>
                <a:srgbClr val="0000CC"/>
              </a:buClr>
              <a:buFont typeface="Arial" charset="0"/>
              <a:buNone/>
              <a:defRPr/>
            </a:pPr>
            <a:r>
              <a:rPr lang="en-US" sz="2200" u="sng" dirty="0">
                <a:solidFill>
                  <a:srgbClr val="0000CC"/>
                </a:solidFill>
                <a:latin typeface="Arial" charset="0"/>
                <a:cs typeface="Arial" charset="0"/>
              </a:rPr>
              <a:t>http://www.louisianaschools.net/lde/saa/2219.html</a:t>
            </a:r>
          </a:p>
        </p:txBody>
      </p:sp>
      <p:sp>
        <p:nvSpPr>
          <p:cNvPr id="4" name="Slide Number Placeholder 3"/>
          <p:cNvSpPr>
            <a:spLocks noGrp="1"/>
          </p:cNvSpPr>
          <p:nvPr>
            <p:ph type="sldNum" sz="quarter" idx="12"/>
          </p:nvPr>
        </p:nvSpPr>
        <p:spPr/>
        <p:txBody>
          <a:bodyPr/>
          <a:lstStyle/>
          <a:p>
            <a:pPr>
              <a:defRPr/>
            </a:pPr>
            <a:fld id="{F51F72BA-8A77-4B15-AA5B-6AE58FF66903}" type="slidenum">
              <a:rPr lang="en-US"/>
              <a:pPr>
                <a:defRPr/>
              </a:pPr>
              <a:t>15</a:t>
            </a:fld>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a:xfrm>
            <a:off x="415925" y="403225"/>
            <a:ext cx="8312150" cy="739775"/>
          </a:xfrm>
        </p:spPr>
        <p:txBody>
          <a:bodyPr/>
          <a:lstStyle/>
          <a:p>
            <a:r>
              <a:rPr lang="en-US" sz="3200" b="1" smtClean="0">
                <a:latin typeface="Arial" charset="0"/>
                <a:cs typeface="Arial" charset="0"/>
              </a:rPr>
              <a:t>Extended Standards</a:t>
            </a:r>
          </a:p>
        </p:txBody>
      </p:sp>
      <p:sp>
        <p:nvSpPr>
          <p:cNvPr id="164866" name="Rectangle 3"/>
          <p:cNvSpPr>
            <a:spLocks noGrp="1" noChangeArrowheads="1"/>
          </p:cNvSpPr>
          <p:nvPr>
            <p:ph type="body" idx="4294967295"/>
          </p:nvPr>
        </p:nvSpPr>
        <p:spPr>
          <a:xfrm>
            <a:off x="415925" y="1411288"/>
            <a:ext cx="8382000" cy="4506912"/>
          </a:xfrm>
        </p:spPr>
        <p:txBody>
          <a:bodyPr rtlCol="0">
            <a:normAutofit lnSpcReduction="10000"/>
          </a:bodyPr>
          <a:lstStyle/>
          <a:p>
            <a:pPr fontAlgn="auto">
              <a:lnSpc>
                <a:spcPct val="90000"/>
              </a:lnSpc>
              <a:spcAft>
                <a:spcPts val="0"/>
              </a:spcAft>
              <a:buClr>
                <a:srgbClr val="0000CC"/>
              </a:buClr>
              <a:buFont typeface="Symbol" pitchFamily="18" charset="2"/>
              <a:buChar char="¨"/>
              <a:defRPr/>
            </a:pPr>
            <a:r>
              <a:rPr lang="en-US" dirty="0" smtClean="0">
                <a:solidFill>
                  <a:srgbClr val="002252"/>
                </a:solidFill>
                <a:latin typeface="Arial" charset="0"/>
                <a:cs typeface="Arial" charset="0"/>
              </a:rPr>
              <a:t>articulate academic learning from one grade to the next </a:t>
            </a:r>
          </a:p>
          <a:p>
            <a:pPr fontAlgn="auto">
              <a:lnSpc>
                <a:spcPct val="90000"/>
              </a:lnSpc>
              <a:spcAft>
                <a:spcPts val="0"/>
              </a:spcAft>
              <a:buClr>
                <a:srgbClr val="0000CC"/>
              </a:buClr>
              <a:buFont typeface="Symbol" pitchFamily="18" charset="2"/>
              <a:buChar char="¨"/>
              <a:defRPr/>
            </a:pPr>
            <a:r>
              <a:rPr lang="en-US" dirty="0" smtClean="0">
                <a:solidFill>
                  <a:srgbClr val="002252"/>
                </a:solidFill>
                <a:latin typeface="Arial" charset="0"/>
                <a:cs typeface="Arial" charset="0"/>
              </a:rPr>
              <a:t>facilitate access to grade level content</a:t>
            </a:r>
          </a:p>
          <a:p>
            <a:pPr fontAlgn="auto">
              <a:lnSpc>
                <a:spcPct val="90000"/>
              </a:lnSpc>
              <a:spcAft>
                <a:spcPts val="0"/>
              </a:spcAft>
              <a:buClr>
                <a:srgbClr val="0000CC"/>
              </a:buClr>
              <a:buFont typeface="Symbol" pitchFamily="18" charset="2"/>
              <a:buChar char="¨"/>
              <a:defRPr/>
            </a:pPr>
            <a:r>
              <a:rPr lang="en-US" dirty="0" smtClean="0">
                <a:solidFill>
                  <a:srgbClr val="002252"/>
                </a:solidFill>
                <a:latin typeface="Arial" charset="0"/>
                <a:cs typeface="Arial" charset="0"/>
              </a:rPr>
              <a:t>move from the concrete to the abstract</a:t>
            </a:r>
          </a:p>
          <a:p>
            <a:pPr fontAlgn="auto">
              <a:lnSpc>
                <a:spcPct val="90000"/>
              </a:lnSpc>
              <a:spcAft>
                <a:spcPts val="0"/>
              </a:spcAft>
              <a:buClr>
                <a:srgbClr val="0000CC"/>
              </a:buClr>
              <a:buFont typeface="Symbol" pitchFamily="18" charset="2"/>
              <a:buChar char="¨"/>
              <a:defRPr/>
            </a:pPr>
            <a:r>
              <a:rPr lang="en-US" dirty="0" smtClean="0">
                <a:solidFill>
                  <a:srgbClr val="002252"/>
                </a:solidFill>
                <a:latin typeface="Arial" charset="0"/>
                <a:cs typeface="Arial" charset="0"/>
              </a:rPr>
              <a:t>attend to prerequisite skills and understandings</a:t>
            </a:r>
          </a:p>
          <a:p>
            <a:pPr fontAlgn="auto">
              <a:lnSpc>
                <a:spcPct val="90000"/>
              </a:lnSpc>
              <a:spcAft>
                <a:spcPts val="0"/>
              </a:spcAft>
              <a:buClr>
                <a:srgbClr val="0000CC"/>
              </a:buClr>
              <a:buFont typeface="Symbol" pitchFamily="18" charset="2"/>
              <a:buChar char="¨"/>
              <a:defRPr/>
            </a:pPr>
            <a:r>
              <a:rPr lang="en-US" dirty="0" smtClean="0">
                <a:solidFill>
                  <a:srgbClr val="002252"/>
                </a:solidFill>
                <a:latin typeface="Arial" charset="0"/>
                <a:cs typeface="Arial" charset="0"/>
              </a:rPr>
              <a:t>do </a:t>
            </a:r>
            <a:r>
              <a:rPr lang="en-US" b="1" dirty="0" smtClean="0">
                <a:solidFill>
                  <a:srgbClr val="002252"/>
                </a:solidFill>
                <a:latin typeface="Arial" charset="0"/>
                <a:cs typeface="Arial" charset="0"/>
              </a:rPr>
              <a:t>not</a:t>
            </a:r>
            <a:r>
              <a:rPr lang="en-US" dirty="0" smtClean="0">
                <a:solidFill>
                  <a:srgbClr val="002252"/>
                </a:solidFill>
                <a:latin typeface="Arial" charset="0"/>
                <a:cs typeface="Arial" charset="0"/>
              </a:rPr>
              <a:t> constitute a separate curriculum</a:t>
            </a:r>
          </a:p>
          <a:p>
            <a:pPr fontAlgn="auto">
              <a:lnSpc>
                <a:spcPct val="90000"/>
              </a:lnSpc>
              <a:spcAft>
                <a:spcPts val="0"/>
              </a:spcAft>
              <a:buFont typeface="Wingdings" pitchFamily="2" charset="2"/>
              <a:buNone/>
              <a:defRPr/>
            </a:pPr>
            <a:endParaRPr lang="en-US" dirty="0" smtClean="0">
              <a:solidFill>
                <a:srgbClr val="002252"/>
              </a:solidFill>
              <a:latin typeface="Arial" charset="0"/>
              <a:cs typeface="Arial" charset="0"/>
            </a:endParaRPr>
          </a:p>
          <a:p>
            <a:pPr fontAlgn="auto">
              <a:lnSpc>
                <a:spcPct val="90000"/>
              </a:lnSpc>
              <a:spcAft>
                <a:spcPts val="0"/>
              </a:spcAft>
              <a:buFont typeface="Wingdings" pitchFamily="2" charset="2"/>
              <a:buNone/>
              <a:defRPr/>
            </a:pPr>
            <a:r>
              <a:rPr lang="en-US" sz="2500" b="1" dirty="0">
                <a:solidFill>
                  <a:srgbClr val="002252"/>
                </a:solidFill>
                <a:latin typeface="Arial" charset="0"/>
                <a:cs typeface="Arial" charset="0"/>
              </a:rPr>
              <a:t>NOTE:  Students in LAA1 must have access to the </a:t>
            </a:r>
            <a:r>
              <a:rPr lang="en-US" sz="2500" b="1" dirty="0">
                <a:solidFill>
                  <a:srgbClr val="006A4E"/>
                </a:solidFill>
                <a:latin typeface="Arial" charset="0"/>
                <a:cs typeface="Arial" charset="0"/>
              </a:rPr>
              <a:t>broad</a:t>
            </a:r>
            <a:r>
              <a:rPr lang="en-US" sz="2500" b="1" dirty="0">
                <a:solidFill>
                  <a:srgbClr val="002252"/>
                </a:solidFill>
                <a:latin typeface="Arial" charset="0"/>
                <a:cs typeface="Arial" charset="0"/>
              </a:rPr>
              <a:t> general education curriculum as well</a:t>
            </a:r>
          </a:p>
        </p:txBody>
      </p:sp>
      <p:sp>
        <p:nvSpPr>
          <p:cNvPr id="4" name="Slide Number Placeholder 3"/>
          <p:cNvSpPr>
            <a:spLocks noGrp="1"/>
          </p:cNvSpPr>
          <p:nvPr>
            <p:ph type="sldNum" sz="quarter" idx="12"/>
          </p:nvPr>
        </p:nvSpPr>
        <p:spPr/>
        <p:txBody>
          <a:bodyPr/>
          <a:lstStyle/>
          <a:p>
            <a:pPr>
              <a:defRPr/>
            </a:pPr>
            <a:fld id="{9124C346-3DC7-4079-8FB7-D093423A24C5}" type="slidenum">
              <a:rPr lang="en-US"/>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457200" y="274638"/>
            <a:ext cx="8229600" cy="801687"/>
          </a:xfrm>
        </p:spPr>
        <p:txBody>
          <a:bodyPr/>
          <a:lstStyle/>
          <a:p>
            <a:r>
              <a:rPr lang="en-US" sz="3200" smtClean="0">
                <a:latin typeface="Arial" charset="0"/>
                <a:cs typeface="Arial" charset="0"/>
              </a:rPr>
              <a:t>Extended Standards Complexity Levels</a:t>
            </a:r>
          </a:p>
        </p:txBody>
      </p:sp>
      <p:sp>
        <p:nvSpPr>
          <p:cNvPr id="48130" name="Rectangle 3"/>
          <p:cNvSpPr>
            <a:spLocks noGrp="1" noChangeArrowheads="1"/>
          </p:cNvSpPr>
          <p:nvPr>
            <p:ph type="body" idx="4294967295"/>
          </p:nvPr>
        </p:nvSpPr>
        <p:spPr>
          <a:xfrm>
            <a:off x="415925" y="1277938"/>
            <a:ext cx="8382000" cy="5176837"/>
          </a:xfrm>
        </p:spPr>
        <p:txBody>
          <a:bodyPr/>
          <a:lstStyle/>
          <a:p>
            <a:pPr>
              <a:lnSpc>
                <a:spcPct val="80000"/>
              </a:lnSpc>
            </a:pPr>
            <a:r>
              <a:rPr lang="en-US" sz="2500" smtClean="0">
                <a:solidFill>
                  <a:srgbClr val="002252"/>
                </a:solidFill>
                <a:latin typeface="Arial" charset="0"/>
                <a:cs typeface="Arial" charset="0"/>
              </a:rPr>
              <a:t>Three complexity levels for each extended standard </a:t>
            </a:r>
          </a:p>
          <a:p>
            <a:pPr>
              <a:lnSpc>
                <a:spcPct val="80000"/>
              </a:lnSpc>
            </a:pPr>
            <a:r>
              <a:rPr lang="en-US" sz="2500" smtClean="0">
                <a:solidFill>
                  <a:srgbClr val="002252"/>
                </a:solidFill>
                <a:latin typeface="Arial" charset="0"/>
                <a:cs typeface="Arial" charset="0"/>
              </a:rPr>
              <a:t>Descriptions of varying opportunities to access the  academic content identified by the extended standard</a:t>
            </a:r>
          </a:p>
          <a:p>
            <a:pPr>
              <a:lnSpc>
                <a:spcPct val="80000"/>
              </a:lnSpc>
              <a:buFont typeface="Wingdings" pitchFamily="2" charset="2"/>
              <a:buNone/>
            </a:pPr>
            <a:r>
              <a:rPr lang="en-US" sz="2500" b="1" smtClean="0">
                <a:solidFill>
                  <a:srgbClr val="006A4E"/>
                </a:solidFill>
                <a:latin typeface="Arial" charset="0"/>
                <a:cs typeface="Arial" charset="0"/>
              </a:rPr>
              <a:t>		</a:t>
            </a:r>
            <a:r>
              <a:rPr lang="en-US" sz="2500" b="1" u="sng" smtClean="0">
                <a:solidFill>
                  <a:srgbClr val="006A4E"/>
                </a:solidFill>
                <a:latin typeface="Arial" charset="0"/>
                <a:cs typeface="Arial" charset="0"/>
              </a:rPr>
              <a:t>Level 1</a:t>
            </a:r>
            <a:r>
              <a:rPr lang="en-US" sz="2500" b="1" smtClean="0">
                <a:solidFill>
                  <a:srgbClr val="002252"/>
                </a:solidFill>
                <a:latin typeface="Arial" charset="0"/>
                <a:cs typeface="Arial" charset="0"/>
              </a:rPr>
              <a:t>:  </a:t>
            </a:r>
            <a:r>
              <a:rPr lang="en-US" sz="2500" smtClean="0">
                <a:solidFill>
                  <a:srgbClr val="002252"/>
                </a:solidFill>
                <a:latin typeface="Arial" charset="0"/>
                <a:cs typeface="Arial" charset="0"/>
              </a:rPr>
              <a:t>least complex;  reflects initial encounter 	with  content </a:t>
            </a:r>
          </a:p>
          <a:p>
            <a:pPr>
              <a:lnSpc>
                <a:spcPct val="80000"/>
              </a:lnSpc>
              <a:buFont typeface="Wingdings" pitchFamily="2" charset="2"/>
              <a:buNone/>
            </a:pPr>
            <a:r>
              <a:rPr lang="en-US" sz="2500" b="1" smtClean="0">
                <a:solidFill>
                  <a:srgbClr val="006A4E"/>
                </a:solidFill>
                <a:latin typeface="Arial" charset="0"/>
                <a:cs typeface="Arial" charset="0"/>
              </a:rPr>
              <a:t>		</a:t>
            </a:r>
            <a:r>
              <a:rPr lang="en-US" sz="2500" b="1" u="sng" smtClean="0">
                <a:solidFill>
                  <a:srgbClr val="006A4E"/>
                </a:solidFill>
                <a:latin typeface="Arial" charset="0"/>
                <a:cs typeface="Arial" charset="0"/>
              </a:rPr>
              <a:t>Level 2</a:t>
            </a:r>
            <a:r>
              <a:rPr lang="en-US" sz="2500" b="1" smtClean="0">
                <a:solidFill>
                  <a:srgbClr val="006A4E"/>
                </a:solidFill>
                <a:latin typeface="Arial" charset="0"/>
                <a:cs typeface="Arial" charset="0"/>
              </a:rPr>
              <a:t>:</a:t>
            </a:r>
            <a:r>
              <a:rPr lang="en-US" sz="2500" b="1" smtClean="0">
                <a:solidFill>
                  <a:srgbClr val="002252"/>
                </a:solidFill>
                <a:latin typeface="Arial" charset="0"/>
                <a:cs typeface="Arial" charset="0"/>
              </a:rPr>
              <a:t>  </a:t>
            </a:r>
            <a:r>
              <a:rPr lang="en-US" sz="2500" smtClean="0">
                <a:solidFill>
                  <a:srgbClr val="002252"/>
                </a:solidFill>
                <a:latin typeface="Arial" charset="0"/>
                <a:cs typeface="Arial" charset="0"/>
              </a:rPr>
              <a:t> more complex application of the 	extended  standards</a:t>
            </a:r>
          </a:p>
          <a:p>
            <a:pPr>
              <a:lnSpc>
                <a:spcPct val="80000"/>
              </a:lnSpc>
              <a:buFontTx/>
              <a:buNone/>
            </a:pPr>
            <a:r>
              <a:rPr lang="en-US" sz="2500" b="1" smtClean="0">
                <a:solidFill>
                  <a:srgbClr val="006A4E"/>
                </a:solidFill>
                <a:latin typeface="Arial" charset="0"/>
                <a:cs typeface="Arial" charset="0"/>
              </a:rPr>
              <a:t>		</a:t>
            </a:r>
            <a:r>
              <a:rPr lang="en-US" sz="2500" b="1" u="sng" smtClean="0">
                <a:solidFill>
                  <a:srgbClr val="006A4E"/>
                </a:solidFill>
                <a:latin typeface="Arial" charset="0"/>
                <a:cs typeface="Arial" charset="0"/>
              </a:rPr>
              <a:t>Level 3</a:t>
            </a:r>
            <a:r>
              <a:rPr lang="en-US" sz="2500" b="1" smtClean="0">
                <a:solidFill>
                  <a:srgbClr val="006A4E"/>
                </a:solidFill>
                <a:latin typeface="Arial" charset="0"/>
                <a:cs typeface="Arial" charset="0"/>
              </a:rPr>
              <a:t>:</a:t>
            </a:r>
            <a:r>
              <a:rPr lang="en-US" sz="2500" b="1" smtClean="0">
                <a:solidFill>
                  <a:srgbClr val="002252"/>
                </a:solidFill>
                <a:latin typeface="Arial" charset="0"/>
                <a:cs typeface="Arial" charset="0"/>
              </a:rPr>
              <a:t>  </a:t>
            </a:r>
            <a:r>
              <a:rPr lang="en-US" sz="2500" smtClean="0">
                <a:solidFill>
                  <a:srgbClr val="002252"/>
                </a:solidFill>
                <a:latin typeface="Arial" charset="0"/>
                <a:cs typeface="Arial" charset="0"/>
              </a:rPr>
              <a:t>even more complex learning situations 	(e.g., comprehension and subsequent processing 	of  discourse, text, and underlying text structure.) 	</a:t>
            </a:r>
          </a:p>
          <a:p>
            <a:pPr>
              <a:lnSpc>
                <a:spcPct val="80000"/>
              </a:lnSpc>
              <a:buFontTx/>
              <a:buNone/>
            </a:pPr>
            <a:endParaRPr lang="en-US" sz="2500" smtClean="0">
              <a:solidFill>
                <a:srgbClr val="002252"/>
              </a:solidFill>
              <a:latin typeface="Arial" charset="0"/>
              <a:cs typeface="Arial" charset="0"/>
            </a:endParaRPr>
          </a:p>
          <a:p>
            <a:pPr>
              <a:lnSpc>
                <a:spcPct val="80000"/>
              </a:lnSpc>
              <a:buFontTx/>
              <a:buNone/>
            </a:pPr>
            <a:r>
              <a:rPr lang="en-US" sz="2500" smtClean="0">
                <a:solidFill>
                  <a:srgbClr val="0000CC"/>
                </a:solidFill>
                <a:latin typeface="Arial" charset="0"/>
                <a:cs typeface="Arial" charset="0"/>
              </a:rPr>
              <a:t>Mastery of an extended standard generally indicated </a:t>
            </a:r>
          </a:p>
          <a:p>
            <a:pPr>
              <a:lnSpc>
                <a:spcPct val="80000"/>
              </a:lnSpc>
              <a:buFontTx/>
              <a:buNone/>
            </a:pPr>
            <a:r>
              <a:rPr lang="en-US" sz="2500" smtClean="0">
                <a:solidFill>
                  <a:srgbClr val="0000CC"/>
                </a:solidFill>
                <a:latin typeface="Arial" charset="0"/>
                <a:cs typeface="Arial" charset="0"/>
              </a:rPr>
              <a:t>by a student performing at level 3</a:t>
            </a:r>
            <a:r>
              <a:rPr lang="en-US" sz="2500" smtClean="0">
                <a:solidFill>
                  <a:srgbClr val="002252"/>
                </a:solidFill>
                <a:latin typeface="Arial" charset="0"/>
                <a:cs typeface="Arial" charset="0"/>
              </a:rPr>
              <a:t>.</a:t>
            </a:r>
          </a:p>
        </p:txBody>
      </p:sp>
      <p:sp>
        <p:nvSpPr>
          <p:cNvPr id="166915"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EF02A981-B869-47BD-AA23-DE8EE02799E8}" type="slidenum">
              <a:rPr lang="en-US" smtClean="0">
                <a:latin typeface="Arial" charset="0"/>
              </a:rPr>
              <a:pPr>
                <a:defRPr/>
              </a:pPr>
              <a:t>17</a:t>
            </a:fld>
            <a:endParaRPr lang="en-US" smtClean="0">
              <a:latin typeface="Arial"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8565" name="Group 101"/>
          <p:cNvGraphicFramePr>
            <a:graphicFrameLocks noGrp="1"/>
          </p:cNvGraphicFramePr>
          <p:nvPr/>
        </p:nvGraphicFramePr>
        <p:xfrm>
          <a:off x="207963" y="268288"/>
          <a:ext cx="8485187" cy="5721350"/>
        </p:xfrm>
        <a:graphic>
          <a:graphicData uri="http://schemas.openxmlformats.org/drawingml/2006/table">
            <a:tbl>
              <a:tblPr/>
              <a:tblGrid>
                <a:gridCol w="1567295"/>
                <a:gridCol w="2496705"/>
                <a:gridCol w="1433080"/>
                <a:gridCol w="2988829"/>
              </a:tblGrid>
              <a:tr h="661147">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Black" pitchFamily="34" charset="0"/>
                          <a:cs typeface="Times New Roman" pitchFamily="18" charset="0"/>
                        </a:rPr>
                        <a:t>GRADES 5</a:t>
                      </a:r>
                      <a:r>
                        <a:rPr kumimoji="0" lang="en-US" sz="1400" b="0" i="0" u="none" strike="noStrike" cap="none" normalizeH="0" baseline="0" dirty="0" smtClean="0">
                          <a:ln>
                            <a:noFill/>
                          </a:ln>
                          <a:solidFill>
                            <a:schemeClr val="bg1"/>
                          </a:solidFill>
                          <a:effectLst/>
                          <a:latin typeface="Times New Roman MT Extra Bold"/>
                          <a:cs typeface="Times New Roman" pitchFamily="18" charset="0"/>
                        </a:rPr>
                        <a:t>–</a:t>
                      </a:r>
                      <a:r>
                        <a:rPr kumimoji="0" lang="en-US" sz="1400" b="0" i="0" u="none" strike="noStrike" cap="none" normalizeH="0" baseline="0" dirty="0" smtClean="0">
                          <a:ln>
                            <a:noFill/>
                          </a:ln>
                          <a:solidFill>
                            <a:schemeClr val="bg1"/>
                          </a:solidFill>
                          <a:effectLst/>
                          <a:latin typeface="Arial Black" pitchFamily="34" charset="0"/>
                          <a:cs typeface="Times New Roman" pitchFamily="18" charset="0"/>
                        </a:rPr>
                        <a:t>6</a:t>
                      </a:r>
                      <a:endParaRPr kumimoji="0" lang="en-US" sz="9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Black" pitchFamily="34" charset="0"/>
                          <a:cs typeface="Times New Roman" pitchFamily="18" charset="0"/>
                        </a:rPr>
                        <a:t>ENGLISH LANGUAGE ARTS</a:t>
                      </a:r>
                      <a:endParaRPr kumimoji="0" lang="en-US" sz="2200" b="0" i="0" u="none" strike="noStrike" cap="none" normalizeH="0" baseline="0" dirty="0" smtClean="0">
                        <a:ln>
                          <a:noFill/>
                        </a:ln>
                        <a:solidFill>
                          <a:schemeClr val="bg1"/>
                        </a:solidFill>
                        <a:effectLst/>
                        <a:latin typeface="Times New Roman MT Extra Bold" pitchFamily="18" charset="0"/>
                      </a:endParaRPr>
                    </a:p>
                  </a:txBody>
                  <a:tcPr marL="83127" marR="83127" marT="40341" marB="40341"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2364">
                <a:tc gridSpan="4">
                  <a:txBody>
                    <a:body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Standard One: Students read, comprehend, and respond to a range of materials, using a variety of strategies for different purposes.</a:t>
                      </a:r>
                      <a:endParaRPr kumimoji="0" lang="en-US" sz="2200" b="0" i="0" u="none" strike="noStrike" cap="none" normalizeH="0" baseline="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89710">
                <a:tc gridSpan="4">
                  <a:txBody>
                    <a:bodyPr/>
                    <a:lstStyle/>
                    <a:p>
                      <a:pPr marL="0" marR="0" lvl="0" indent="0" algn="l" defTabSz="912813" rtl="0" eaLnBrk="0" fontAlgn="base" latinLnBrk="0" hangingPunct="0">
                        <a:lnSpc>
                          <a:spcPct val="100000"/>
                        </a:lnSpc>
                        <a:spcBef>
                          <a:spcPct val="20000"/>
                        </a:spcBef>
                        <a:spcAft>
                          <a:spcPct val="0"/>
                        </a:spcAft>
                        <a:buClrTx/>
                        <a:buSzTx/>
                        <a:buFont typeface="Arial" charset="0"/>
                        <a:buNone/>
                        <a:tabLst/>
                      </a:pPr>
                      <a:endParaRPr kumimoji="0" lang="en-US" sz="2500" b="0" i="0" u="none" strike="noStrike" cap="none" normalizeH="0" baseline="0" smtClean="0">
                        <a:ln>
                          <a:noFill/>
                        </a:ln>
                        <a:solidFill>
                          <a:schemeClr val="tx1"/>
                        </a:solidFill>
                        <a:effectLst/>
                        <a:latin typeface="Calibri" pitchFamily="34"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12364">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Benchmarks</a:t>
                      </a:r>
                      <a:endParaRPr kumimoji="0" lang="en-US" sz="2200" b="0" i="0" u="none" strike="noStrike" cap="none" normalizeH="0" baseline="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Grade-Level Expectations</a:t>
                      </a:r>
                      <a:endParaRPr kumimoji="0" lang="en-US" sz="2200" b="0" i="0" u="none" strike="noStrike" cap="none" normalizeH="0" baseline="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Extended Standards</a:t>
                      </a:r>
                      <a:endParaRPr kumimoji="0" lang="en-US" sz="2200" b="0" i="0" u="none" strike="noStrike" cap="none" normalizeH="0" baseline="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Complexity Levels</a:t>
                      </a:r>
                      <a:endParaRPr kumimoji="0" lang="en-US" sz="2200" b="0" i="0" u="none" strike="noStrike" cap="none" normalizeH="0" baseline="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826559">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cs typeface="Times New Roman" pitchFamily="18" charset="0"/>
                        </a:rPr>
                        <a:t>ELA-1-M1:</a:t>
                      </a: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using knowledge of word meaning and developing basic and technical vocabulary using various strategies (e.g., context clues, idioms, affixes, etymology, multiple-meaning words)</a:t>
                      </a:r>
                      <a:endParaRPr kumimoji="0" lang="en-US" sz="2200" b="0" i="0" u="none" strike="noStrike" cap="none" normalizeH="0" baseline="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1. Identify word meanings using a variety of strategies, including:</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using context clues (e.g., definition, restatement, example, contrast)</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using structural analysis (e.g., base words, roots, affixes) </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determining word origins (etymology) </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using electronic and print dictionaries, thesauruses, glossaries (ELA-1-M1)</a:t>
                      </a:r>
                      <a:endParaRPr kumimoji="0" lang="en-US" sz="2200" b="0" i="0" u="none" strike="noStrike" cap="none" normalizeH="0" baseline="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9525" cap="flat" cmpd="sng" algn="ctr">
                      <a:solidFill>
                        <a:srgbClr val="000000"/>
                      </a:solidFill>
                      <a:prstDash val="solid"/>
                      <a:miter lim="800000"/>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ES-1/1: Identify word meanings using context clues </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cs typeface="Times New Roman" pitchFamily="18" charset="0"/>
                        </a:rPr>
                        <a:t>Will not be assessed on the state assessment</a:t>
                      </a:r>
                      <a:endParaRPr kumimoji="0" lang="en-US" sz="2200" b="0" i="0" u="none" strike="noStrike" cap="none" normalizeH="0" baseline="0" dirty="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3. Use a homophone correctly</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2. Identify the correct meaning of a homophone in a sentence or phrase</a:t>
                      </a:r>
                      <a:endParaRPr kumimoji="0" lang="en-US" sz="9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1. Identify a multiple-meaning word or a homophone used in text (e.g., fall; sail/sale)</a:t>
                      </a:r>
                      <a:endParaRPr kumimoji="0" lang="en-US" sz="2200" b="0" i="0" u="none" strike="noStrike" cap="none" normalizeH="0" baseline="0" smtClean="0">
                        <a:ln>
                          <a:noFill/>
                        </a:ln>
                        <a:solidFill>
                          <a:schemeClr val="tx1"/>
                        </a:solidFill>
                        <a:effectLst/>
                        <a:latin typeface="Times New Roman MT Extra Bold"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018460">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1. Identify word meanings using a variety of strategies, including:</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using context clues (e.g., definition, restatement, example, contrast)</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using structural analysis (e.g., roots, affixes)</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determining word origins (etymology)</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using knowledge of idioms</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explaining word analogies </a:t>
                      </a:r>
                      <a:b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en-US" sz="1000" b="0" i="0" u="none" strike="noStrike" cap="none" normalizeH="0" baseline="0" dirty="0" smtClean="0">
                          <a:ln>
                            <a:noFill/>
                          </a:ln>
                          <a:solidFill>
                            <a:schemeClr val="tx1"/>
                          </a:solidFill>
                          <a:effectLst/>
                          <a:latin typeface="Times New Roman" pitchFamily="18" charset="0"/>
                          <a:cs typeface="Times New Roman" pitchFamily="18" charset="0"/>
                        </a:rPr>
                        <a:t>(ELA-1-M1)</a:t>
                      </a:r>
                      <a:endParaRPr kumimoji="0" lang="en-US" sz="9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83127" marR="83127" marT="40341" marB="40341"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952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title"/>
          </p:nvPr>
        </p:nvSpPr>
        <p:spPr>
          <a:xfrm>
            <a:off x="415925" y="336550"/>
            <a:ext cx="8312150" cy="873125"/>
          </a:xfrm>
        </p:spPr>
        <p:txBody>
          <a:bodyPr rtlCol="0">
            <a:normAutofit fontScale="90000"/>
          </a:bodyPr>
          <a:lstStyle/>
          <a:p>
            <a:pPr algn="l" fontAlgn="auto">
              <a:spcAft>
                <a:spcPts val="0"/>
              </a:spcAft>
              <a:defRPr/>
            </a:pPr>
            <a:r>
              <a:rPr lang="en-US" smtClean="0">
                <a:latin typeface="Arial" charset="0"/>
              </a:rPr>
              <a:t>What is the </a:t>
            </a:r>
            <a:r>
              <a:rPr lang="en-US" i="1" smtClean="0">
                <a:latin typeface="Arial" charset="0"/>
              </a:rPr>
              <a:t>Louisiana Comprehensive Curriculum</a:t>
            </a:r>
            <a:r>
              <a:rPr lang="en-US" smtClean="0">
                <a:latin typeface="Arial" charset="0"/>
              </a:rPr>
              <a:t> (LCC)?</a:t>
            </a:r>
          </a:p>
        </p:txBody>
      </p:sp>
      <p:sp>
        <p:nvSpPr>
          <p:cNvPr id="171010" name="Rectangle 3"/>
          <p:cNvSpPr>
            <a:spLocks noGrp="1" noChangeArrowheads="1"/>
          </p:cNvSpPr>
          <p:nvPr>
            <p:ph idx="1"/>
          </p:nvPr>
        </p:nvSpPr>
        <p:spPr>
          <a:xfrm>
            <a:off x="415925" y="1277938"/>
            <a:ext cx="8312150" cy="5243512"/>
          </a:xfrm>
        </p:spPr>
        <p:txBody>
          <a:bodyPr rtlCol="0">
            <a:normAutofit fontScale="85000" lnSpcReduction="10000"/>
          </a:bodyPr>
          <a:lstStyle/>
          <a:p>
            <a:pPr fontAlgn="auto">
              <a:lnSpc>
                <a:spcPct val="90000"/>
              </a:lnSpc>
              <a:spcAft>
                <a:spcPts val="0"/>
              </a:spcAft>
              <a:buFont typeface="Arial" pitchFamily="34" charset="0"/>
              <a:buChar char="•"/>
              <a:defRPr/>
            </a:pPr>
            <a:r>
              <a:rPr lang="en-US" dirty="0" smtClean="0">
                <a:latin typeface="Arial" charset="0"/>
              </a:rPr>
              <a:t>Revisions were based on teacher feedback, external review process, and course writers</a:t>
            </a:r>
          </a:p>
          <a:p>
            <a:pPr fontAlgn="auto">
              <a:lnSpc>
                <a:spcPct val="90000"/>
              </a:lnSpc>
              <a:spcAft>
                <a:spcPts val="0"/>
              </a:spcAft>
              <a:buFont typeface="Arial" pitchFamily="34" charset="0"/>
              <a:buChar char="•"/>
              <a:defRPr/>
            </a:pPr>
            <a:r>
              <a:rPr lang="en-US" dirty="0" smtClean="0">
                <a:latin typeface="Arial" charset="0"/>
              </a:rPr>
              <a:t>Are aligned with state content standards</a:t>
            </a:r>
          </a:p>
          <a:p>
            <a:pPr lvl="1" fontAlgn="auto">
              <a:lnSpc>
                <a:spcPct val="90000"/>
              </a:lnSpc>
              <a:spcAft>
                <a:spcPts val="0"/>
              </a:spcAft>
              <a:buFont typeface="Arial" pitchFamily="34" charset="0"/>
              <a:buChar char="–"/>
              <a:defRPr/>
            </a:pPr>
            <a:r>
              <a:rPr lang="en-US" sz="2900" dirty="0">
                <a:latin typeface="Arial" charset="0"/>
              </a:rPr>
              <a:t>Defined by Grade-Level Expectations</a:t>
            </a:r>
          </a:p>
          <a:p>
            <a:pPr lvl="1" fontAlgn="auto">
              <a:lnSpc>
                <a:spcPct val="90000"/>
              </a:lnSpc>
              <a:spcAft>
                <a:spcPts val="0"/>
              </a:spcAft>
              <a:buFont typeface="Arial" pitchFamily="34" charset="0"/>
              <a:buChar char="–"/>
              <a:defRPr/>
            </a:pPr>
            <a:r>
              <a:rPr lang="en-US" sz="2900" dirty="0">
                <a:latin typeface="Arial" charset="0"/>
              </a:rPr>
              <a:t>Organized into time-bound units</a:t>
            </a:r>
          </a:p>
          <a:p>
            <a:pPr lvl="1" fontAlgn="auto">
              <a:lnSpc>
                <a:spcPct val="90000"/>
              </a:lnSpc>
              <a:spcAft>
                <a:spcPts val="0"/>
              </a:spcAft>
              <a:buFont typeface="Arial" pitchFamily="34" charset="0"/>
              <a:buChar char="–"/>
              <a:defRPr/>
            </a:pPr>
            <a:r>
              <a:rPr lang="en-US" sz="2900" dirty="0">
                <a:latin typeface="Arial" charset="0"/>
              </a:rPr>
              <a:t>Include sample activities and classroom assessments</a:t>
            </a:r>
          </a:p>
          <a:p>
            <a:pPr fontAlgn="auto">
              <a:lnSpc>
                <a:spcPct val="90000"/>
              </a:lnSpc>
              <a:spcAft>
                <a:spcPts val="0"/>
              </a:spcAft>
              <a:buFont typeface="Arial" pitchFamily="34" charset="0"/>
              <a:buChar char="•"/>
              <a:defRPr/>
            </a:pPr>
            <a:r>
              <a:rPr lang="en-US" dirty="0" smtClean="0">
                <a:latin typeface="Arial" charset="0"/>
              </a:rPr>
              <a:t>The order of the units ensures that all GLEs to be tested are addressed prior to LEAP test dates</a:t>
            </a:r>
          </a:p>
          <a:p>
            <a:pPr algn="r" fontAlgn="auto">
              <a:lnSpc>
                <a:spcPct val="90000"/>
              </a:lnSpc>
              <a:spcAft>
                <a:spcPts val="0"/>
              </a:spcAft>
              <a:buFont typeface="Symbol" pitchFamily="18" charset="2"/>
              <a:buNone/>
              <a:defRPr/>
            </a:pPr>
            <a:endParaRPr lang="en-US" sz="2200" u="sng" dirty="0">
              <a:solidFill>
                <a:srgbClr val="0000CC"/>
              </a:solidFill>
              <a:latin typeface="Arial" charset="0"/>
              <a:hlinkClick r:id="rId3"/>
            </a:endParaRPr>
          </a:p>
          <a:p>
            <a:pPr algn="r" fontAlgn="auto">
              <a:lnSpc>
                <a:spcPct val="90000"/>
              </a:lnSpc>
              <a:spcAft>
                <a:spcPts val="0"/>
              </a:spcAft>
              <a:buFont typeface="Symbol" pitchFamily="18" charset="2"/>
              <a:buNone/>
              <a:defRPr/>
            </a:pPr>
            <a:r>
              <a:rPr lang="en-US" sz="2200" u="sng" dirty="0">
                <a:solidFill>
                  <a:srgbClr val="0000CC"/>
                </a:solidFill>
                <a:latin typeface="Arial" charset="0"/>
                <a:hlinkClick r:id="rId3"/>
              </a:rPr>
              <a:t>http://www.louisianaschools.net/lde/saa/2108.html</a:t>
            </a:r>
            <a:endParaRPr lang="en-US" sz="2200" u="sng" dirty="0">
              <a:solidFill>
                <a:srgbClr val="0000CC"/>
              </a:solidFill>
              <a:latin typeface="Arial" charset="0"/>
            </a:endParaRPr>
          </a:p>
          <a:p>
            <a:pPr fontAlgn="auto">
              <a:lnSpc>
                <a:spcPct val="90000"/>
              </a:lnSpc>
              <a:spcAft>
                <a:spcPts val="0"/>
              </a:spcAft>
              <a:buFont typeface="Arial" pitchFamily="34" charset="0"/>
              <a:buChar char="•"/>
              <a:defRPr/>
            </a:pPr>
            <a:endParaRPr lang="en-US" dirty="0" smtClean="0">
              <a:latin typeface="Arial" charset="0"/>
            </a:endParaRPr>
          </a:p>
          <a:p>
            <a:pPr fontAlgn="auto">
              <a:lnSpc>
                <a:spcPct val="90000"/>
              </a:lnSpc>
              <a:spcAft>
                <a:spcPts val="0"/>
              </a:spcAft>
              <a:buFont typeface="Arial" pitchFamily="34" charset="0"/>
              <a:buChar char="•"/>
              <a:defRPr/>
            </a:pPr>
            <a:endParaRPr lang="en-US" dirty="0" smtClean="0">
              <a:latin typeface="Arial" charset="0"/>
            </a:endParaRPr>
          </a:p>
          <a:p>
            <a:pPr fontAlgn="auto">
              <a:lnSpc>
                <a:spcPct val="90000"/>
              </a:lnSpc>
              <a:spcAft>
                <a:spcPts val="0"/>
              </a:spcAft>
              <a:buFont typeface="Wingdings" pitchFamily="2" charset="2"/>
              <a:buNone/>
              <a:defRPr/>
            </a:pPr>
            <a:r>
              <a:rPr lang="en-US" dirty="0" smtClean="0">
                <a:latin typeface="Arial" charset="0"/>
              </a:rPr>
              <a:t>     </a:t>
            </a:r>
            <a:endParaRPr lang="en-US" dirty="0" smtClean="0">
              <a:solidFill>
                <a:srgbClr val="2982FF"/>
              </a:solidFill>
              <a:latin typeface="Arial" charset="0"/>
            </a:endParaRPr>
          </a:p>
        </p:txBody>
      </p:sp>
      <p:sp>
        <p:nvSpPr>
          <p:cNvPr id="4" name="Slide Number Placeholder 3"/>
          <p:cNvSpPr>
            <a:spLocks noGrp="1"/>
          </p:cNvSpPr>
          <p:nvPr>
            <p:ph type="sldNum" sz="quarter" idx="12"/>
          </p:nvPr>
        </p:nvSpPr>
        <p:spPr/>
        <p:txBody>
          <a:bodyPr/>
          <a:lstStyle/>
          <a:p>
            <a:pPr>
              <a:defRPr/>
            </a:pPr>
            <a:fld id="{A6A71BA2-6A62-4BB6-9D20-4A2AC2A4BCE9}" type="slidenum">
              <a:rPr lang="en-US"/>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8" descr="PP bkgd less copy"/>
          <p:cNvPicPr>
            <a:picLocks noChangeAspect="1" noChangeArrowheads="1"/>
          </p:cNvPicPr>
          <p:nvPr/>
        </p:nvPicPr>
        <p:blipFill>
          <a:blip r:embed="rId3"/>
          <a:srcRect/>
          <a:stretch>
            <a:fillRect/>
          </a:stretch>
        </p:blipFill>
        <p:spPr bwMode="auto">
          <a:xfrm>
            <a:off x="0" y="0"/>
            <a:ext cx="9144000" cy="6900863"/>
          </a:xfrm>
          <a:prstGeom prst="rect">
            <a:avLst/>
          </a:prstGeom>
          <a:noFill/>
          <a:ln w="9525">
            <a:noFill/>
            <a:miter lim="800000"/>
            <a:headEnd/>
            <a:tailEnd/>
          </a:ln>
        </p:spPr>
      </p:pic>
      <p:sp>
        <p:nvSpPr>
          <p:cNvPr id="17410" name="Rectangle 11"/>
          <p:cNvSpPr>
            <a:spLocks noChangeArrowheads="1"/>
          </p:cNvSpPr>
          <p:nvPr/>
        </p:nvSpPr>
        <p:spPr bwMode="auto">
          <a:xfrm>
            <a:off x="228600" y="1600200"/>
            <a:ext cx="8686800" cy="2971800"/>
          </a:xfrm>
          <a:prstGeom prst="rect">
            <a:avLst/>
          </a:prstGeom>
          <a:noFill/>
          <a:ln w="9525">
            <a:noFill/>
            <a:miter lim="800000"/>
            <a:headEnd/>
            <a:tailEnd/>
          </a:ln>
        </p:spPr>
        <p:txBody>
          <a:bodyPr lIns="101834" tIns="50917" rIns="101834" bIns="50917"/>
          <a:lstStyle/>
          <a:p>
            <a:pPr marL="381000" indent="-381000" algn="ctr" defTabSz="1017588">
              <a:spcBef>
                <a:spcPct val="20000"/>
              </a:spcBef>
            </a:pPr>
            <a:r>
              <a:rPr lang="en-US" sz="4800" b="1">
                <a:solidFill>
                  <a:srgbClr val="002252"/>
                </a:solidFill>
                <a:cs typeface="Arial" charset="0"/>
              </a:rPr>
              <a:t>Standards-Based IEPs</a:t>
            </a:r>
          </a:p>
          <a:p>
            <a:pPr marL="381000" indent="-381000" algn="ctr" defTabSz="1017588">
              <a:spcBef>
                <a:spcPct val="20000"/>
              </a:spcBef>
            </a:pPr>
            <a:r>
              <a:rPr lang="en-US" sz="3200" b="1">
                <a:solidFill>
                  <a:srgbClr val="006A4E"/>
                </a:solidFill>
                <a:cs typeface="Arial" charset="0"/>
              </a:rPr>
              <a:t>Module 1:  Foundation -</a:t>
            </a:r>
          </a:p>
          <a:p>
            <a:pPr marL="381000" indent="-381000" algn="ctr" defTabSz="1017588">
              <a:spcBef>
                <a:spcPct val="20000"/>
              </a:spcBef>
            </a:pPr>
            <a:r>
              <a:rPr lang="en-US" sz="3200" b="1">
                <a:solidFill>
                  <a:srgbClr val="006A4E"/>
                </a:solidFill>
                <a:cs typeface="Arial" charset="0"/>
              </a:rPr>
              <a:t>An Overview of  the Connection between Standards, Goals, Instruction and Assessment</a:t>
            </a:r>
          </a:p>
          <a:p>
            <a:pPr marL="381000" indent="-381000" algn="ctr" defTabSz="1017588">
              <a:spcBef>
                <a:spcPct val="20000"/>
              </a:spcBef>
            </a:pPr>
            <a:r>
              <a:rPr lang="en-US" sz="3600" b="1">
                <a:solidFill>
                  <a:srgbClr val="0000CC"/>
                </a:solidFill>
                <a:cs typeface="Arial" charset="0"/>
              </a:rPr>
              <a:t>2009</a:t>
            </a:r>
          </a:p>
        </p:txBody>
      </p:sp>
      <p:sp>
        <p:nvSpPr>
          <p:cNvPr id="4" name="Slide Number Placeholder 3"/>
          <p:cNvSpPr>
            <a:spLocks noGrp="1"/>
          </p:cNvSpPr>
          <p:nvPr>
            <p:ph type="sldNum" sz="quarter" idx="12"/>
          </p:nvPr>
        </p:nvSpPr>
        <p:spPr/>
        <p:txBody>
          <a:bodyPr/>
          <a:lstStyle/>
          <a:p>
            <a:pPr>
              <a:defRPr/>
            </a:pPr>
            <a:fld id="{A9A146D8-BFE4-4BC9-97E7-1417DFEC2D58}"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p:cNvSpPr>
            <a:spLocks noGrp="1" noChangeArrowheads="1"/>
          </p:cNvSpPr>
          <p:nvPr>
            <p:ph type="title"/>
          </p:nvPr>
        </p:nvSpPr>
        <p:spPr>
          <a:xfrm>
            <a:off x="207963" y="268288"/>
            <a:ext cx="8936037" cy="808037"/>
          </a:xfrm>
        </p:spPr>
        <p:txBody>
          <a:bodyPr rtlCol="0">
            <a:normAutofit fontScale="90000"/>
          </a:bodyPr>
          <a:lstStyle/>
          <a:p>
            <a:pPr fontAlgn="auto">
              <a:spcAft>
                <a:spcPts val="0"/>
              </a:spcAft>
              <a:defRPr/>
            </a:pPr>
            <a:r>
              <a:rPr lang="en-US" smtClean="0">
                <a:latin typeface="Arial" charset="0"/>
              </a:rPr>
              <a:t>Content Standard, Benchmark, GLEs</a:t>
            </a:r>
          </a:p>
        </p:txBody>
      </p:sp>
      <p:sp>
        <p:nvSpPr>
          <p:cNvPr id="60419" name="Rectangle 3"/>
          <p:cNvSpPr>
            <a:spLocks noGrp="1" noChangeArrowheads="1"/>
          </p:cNvSpPr>
          <p:nvPr>
            <p:ph idx="1"/>
          </p:nvPr>
        </p:nvSpPr>
        <p:spPr>
          <a:xfrm>
            <a:off x="415925" y="1209675"/>
            <a:ext cx="8382000" cy="5245100"/>
          </a:xfrm>
        </p:spPr>
        <p:txBody>
          <a:bodyPr rtlCol="0">
            <a:normAutofit/>
          </a:bodyPr>
          <a:lstStyle/>
          <a:p>
            <a:pPr fontAlgn="auto">
              <a:lnSpc>
                <a:spcPct val="80000"/>
              </a:lnSpc>
              <a:spcAft>
                <a:spcPts val="0"/>
              </a:spcAft>
              <a:buFont typeface="Symbol" pitchFamily="18" charset="2"/>
              <a:buNone/>
              <a:defRPr/>
            </a:pPr>
            <a:r>
              <a:rPr lang="en-US" sz="1800" b="1" dirty="0">
                <a:solidFill>
                  <a:srgbClr val="0000CC"/>
                </a:solidFill>
                <a:latin typeface="Arial" charset="0"/>
              </a:rPr>
              <a:t>Standard One  </a:t>
            </a:r>
            <a:r>
              <a:rPr lang="en-US" sz="1800" b="1" u="sng" dirty="0">
                <a:latin typeface="Arial" charset="0"/>
              </a:rPr>
              <a:t>Students read, comprehend, and respond to a range of materials, using a variety of strategies for different purposes.</a:t>
            </a:r>
            <a:endParaRPr lang="en-US" sz="1800" b="1" dirty="0">
              <a:latin typeface="Arial" charset="0"/>
            </a:endParaRPr>
          </a:p>
          <a:p>
            <a:pPr fontAlgn="auto">
              <a:lnSpc>
                <a:spcPct val="80000"/>
              </a:lnSpc>
              <a:spcAft>
                <a:spcPts val="0"/>
              </a:spcAft>
              <a:buFont typeface="Symbol" pitchFamily="18" charset="2"/>
              <a:buNone/>
              <a:defRPr/>
            </a:pPr>
            <a:r>
              <a:rPr lang="en-US" sz="1800" b="1" dirty="0">
                <a:solidFill>
                  <a:srgbClr val="0000CC"/>
                </a:solidFill>
                <a:latin typeface="Arial" charset="0"/>
              </a:rPr>
              <a:t>Benchmark:</a:t>
            </a:r>
            <a:r>
              <a:rPr lang="en-US" sz="1800" b="1" dirty="0">
                <a:latin typeface="Arial" charset="0"/>
              </a:rPr>
              <a:t>  </a:t>
            </a:r>
            <a:r>
              <a:rPr lang="en-US" sz="1800" dirty="0">
                <a:latin typeface="Arial" charset="0"/>
              </a:rPr>
              <a:t>ELA-1-M1―using knowledge of word meaning and developing basic and technical vocabulary using various strategies (e.g., context clues, idioms, affixes, etymology, multiple-meaning words (1, 4);</a:t>
            </a:r>
          </a:p>
          <a:p>
            <a:pPr fontAlgn="auto">
              <a:lnSpc>
                <a:spcPct val="80000"/>
              </a:lnSpc>
              <a:spcAft>
                <a:spcPts val="0"/>
              </a:spcAft>
              <a:buFont typeface="Symbol" pitchFamily="18" charset="2"/>
              <a:buNone/>
              <a:defRPr/>
            </a:pPr>
            <a:r>
              <a:rPr lang="en-US" sz="1800" b="1" dirty="0">
                <a:solidFill>
                  <a:srgbClr val="0000CC"/>
                </a:solidFill>
                <a:latin typeface="Arial" charset="0"/>
              </a:rPr>
              <a:t>GLE </a:t>
            </a:r>
            <a:r>
              <a:rPr lang="en-US" sz="1800" b="1" dirty="0">
                <a:latin typeface="Arial" charset="0"/>
              </a:rPr>
              <a:t>  5</a:t>
            </a:r>
            <a:r>
              <a:rPr lang="en-US" sz="1800" b="1" baseline="30000" dirty="0">
                <a:latin typeface="Arial" charset="0"/>
              </a:rPr>
              <a:t>th</a:t>
            </a:r>
            <a:r>
              <a:rPr lang="en-US" sz="1800" b="1" dirty="0">
                <a:latin typeface="Arial" charset="0"/>
              </a:rPr>
              <a:t> grade (R/R) </a:t>
            </a:r>
          </a:p>
          <a:p>
            <a:pPr fontAlgn="auto">
              <a:lnSpc>
                <a:spcPct val="80000"/>
              </a:lnSpc>
              <a:spcAft>
                <a:spcPts val="0"/>
              </a:spcAft>
              <a:buFont typeface="Wingdings" pitchFamily="2" charset="2"/>
              <a:buNone/>
              <a:defRPr/>
            </a:pPr>
            <a:r>
              <a:rPr lang="en-US" sz="1800" b="1" dirty="0">
                <a:latin typeface="Arial" charset="0"/>
              </a:rPr>
              <a:t>1. </a:t>
            </a:r>
            <a:r>
              <a:rPr lang="en-US" sz="1800" dirty="0">
                <a:latin typeface="Arial" charset="0"/>
              </a:rPr>
              <a:t> Identify word meanings using a variety of strategies, including:</a:t>
            </a:r>
          </a:p>
          <a:p>
            <a:pPr fontAlgn="auto">
              <a:lnSpc>
                <a:spcPct val="80000"/>
              </a:lnSpc>
              <a:spcAft>
                <a:spcPts val="0"/>
              </a:spcAft>
              <a:buFont typeface="Wingdings" pitchFamily="2" charset="2"/>
              <a:buChar char="§"/>
              <a:defRPr/>
            </a:pPr>
            <a:r>
              <a:rPr lang="en-US" sz="1800" dirty="0">
                <a:latin typeface="Arial" charset="0"/>
              </a:rPr>
              <a:t> using context clues (e.g., definition, restatement, example, contrast)</a:t>
            </a:r>
          </a:p>
          <a:p>
            <a:pPr fontAlgn="auto">
              <a:lnSpc>
                <a:spcPct val="80000"/>
              </a:lnSpc>
              <a:spcAft>
                <a:spcPts val="0"/>
              </a:spcAft>
              <a:buFont typeface="Wingdings" pitchFamily="2" charset="2"/>
              <a:buChar char="§"/>
              <a:defRPr/>
            </a:pPr>
            <a:r>
              <a:rPr lang="en-US" sz="1800" dirty="0">
                <a:latin typeface="Arial" charset="0"/>
              </a:rPr>
              <a:t> using structural analysis (e.g., base words, roots, affixes) </a:t>
            </a:r>
          </a:p>
          <a:p>
            <a:pPr fontAlgn="auto">
              <a:lnSpc>
                <a:spcPct val="80000"/>
              </a:lnSpc>
              <a:spcAft>
                <a:spcPts val="0"/>
              </a:spcAft>
              <a:buFont typeface="Wingdings" pitchFamily="2" charset="2"/>
              <a:buChar char="§"/>
              <a:defRPr/>
            </a:pPr>
            <a:r>
              <a:rPr lang="en-US" sz="1800" dirty="0">
                <a:latin typeface="Arial" charset="0"/>
              </a:rPr>
              <a:t> determining word origins (etymology) </a:t>
            </a:r>
          </a:p>
          <a:p>
            <a:pPr fontAlgn="auto">
              <a:lnSpc>
                <a:spcPct val="80000"/>
              </a:lnSpc>
              <a:spcAft>
                <a:spcPts val="0"/>
              </a:spcAft>
              <a:buFont typeface="Wingdings" pitchFamily="2" charset="2"/>
              <a:buChar char="§"/>
              <a:defRPr/>
            </a:pPr>
            <a:r>
              <a:rPr lang="en-US" sz="1800" dirty="0">
                <a:latin typeface="Arial" charset="0"/>
              </a:rPr>
              <a:t>using electronic and print dictionaries, thesauruses, glossaries (ELA-1-M1)</a:t>
            </a:r>
          </a:p>
          <a:p>
            <a:pPr fontAlgn="auto">
              <a:lnSpc>
                <a:spcPct val="80000"/>
              </a:lnSpc>
              <a:spcAft>
                <a:spcPts val="0"/>
              </a:spcAft>
              <a:buFont typeface="Wingdings" pitchFamily="2" charset="2"/>
              <a:buNone/>
              <a:defRPr/>
            </a:pPr>
            <a:r>
              <a:rPr lang="en-US" sz="1800" b="1" dirty="0">
                <a:solidFill>
                  <a:srgbClr val="0000CC"/>
                </a:solidFill>
                <a:latin typeface="Arial" charset="0"/>
              </a:rPr>
              <a:t>Extended Standard   </a:t>
            </a:r>
            <a:r>
              <a:rPr lang="en-US" sz="1800" dirty="0">
                <a:latin typeface="Arial" charset="0"/>
              </a:rPr>
              <a:t>ES-1/1:</a:t>
            </a:r>
            <a:endParaRPr lang="en-US" sz="1800" b="1" dirty="0">
              <a:solidFill>
                <a:srgbClr val="0000CC"/>
              </a:solidFill>
              <a:latin typeface="Arial" charset="0"/>
            </a:endParaRPr>
          </a:p>
          <a:p>
            <a:pPr fontAlgn="auto">
              <a:spcAft>
                <a:spcPts val="0"/>
              </a:spcAft>
              <a:buFont typeface="Wingdings" pitchFamily="2" charset="2"/>
              <a:buChar char="§"/>
              <a:defRPr/>
            </a:pPr>
            <a:r>
              <a:rPr lang="en-US" sz="1800" dirty="0">
                <a:latin typeface="Arial" charset="0"/>
              </a:rPr>
              <a:t>Identify word meanings using context clues</a:t>
            </a:r>
          </a:p>
          <a:p>
            <a:pPr fontAlgn="auto">
              <a:spcAft>
                <a:spcPts val="0"/>
              </a:spcAft>
              <a:buFont typeface="Symbol" pitchFamily="18" charset="2"/>
              <a:buNone/>
              <a:defRPr/>
            </a:pPr>
            <a:r>
              <a:rPr lang="en-US" sz="1800" b="1" dirty="0">
                <a:solidFill>
                  <a:srgbClr val="006A4E"/>
                </a:solidFill>
                <a:latin typeface="Arial" charset="0"/>
              </a:rPr>
              <a:t>	Complexity Level</a:t>
            </a:r>
            <a:endParaRPr lang="en-US" sz="1800" dirty="0">
              <a:latin typeface="Arial" charset="0"/>
            </a:endParaRPr>
          </a:p>
          <a:p>
            <a:pPr marL="415990" indent="-415990" fontAlgn="auto">
              <a:spcAft>
                <a:spcPts val="0"/>
              </a:spcAft>
              <a:buFont typeface="Arial" pitchFamily="34" charset="0"/>
              <a:buNone/>
              <a:defRPr/>
            </a:pPr>
            <a:r>
              <a:rPr lang="en-US" sz="1800" dirty="0">
                <a:latin typeface="Arial" charset="0"/>
              </a:rPr>
              <a:t>	3.	Use a homophone correctly</a:t>
            </a:r>
          </a:p>
          <a:p>
            <a:pPr marL="415990" indent="-415990" fontAlgn="auto">
              <a:spcAft>
                <a:spcPts val="0"/>
              </a:spcAft>
              <a:buFont typeface="Arial" pitchFamily="34" charset="0"/>
              <a:buNone/>
              <a:defRPr/>
            </a:pPr>
            <a:r>
              <a:rPr lang="en-US" sz="1800" dirty="0">
                <a:latin typeface="Arial" charset="0"/>
              </a:rPr>
              <a:t>	2. 	Identify the correct meaning of a homophone in a sentence or phrase</a:t>
            </a:r>
          </a:p>
          <a:p>
            <a:pPr marL="415990" indent="-415990" fontAlgn="auto">
              <a:spcAft>
                <a:spcPts val="0"/>
              </a:spcAft>
              <a:buFont typeface="Arial" pitchFamily="34" charset="0"/>
              <a:buNone/>
              <a:defRPr/>
            </a:pPr>
            <a:r>
              <a:rPr lang="en-US" sz="1800" dirty="0">
                <a:latin typeface="Arial" charset="0"/>
              </a:rPr>
              <a:t>	1. 	Identify a multiple-meaning word or a homophone used in text (e.g., fall; 	sail/sale)</a:t>
            </a:r>
          </a:p>
          <a:p>
            <a:pPr fontAlgn="auto">
              <a:lnSpc>
                <a:spcPct val="80000"/>
              </a:lnSpc>
              <a:spcAft>
                <a:spcPts val="0"/>
              </a:spcAft>
              <a:buFont typeface="Wingdings" pitchFamily="2" charset="2"/>
              <a:buNone/>
              <a:defRPr/>
            </a:pPr>
            <a:endParaRPr lang="en-US" sz="1800" b="1" dirty="0">
              <a:solidFill>
                <a:srgbClr val="0000CC"/>
              </a:solidFill>
              <a:latin typeface="Arial" charset="0"/>
            </a:endParaRPr>
          </a:p>
        </p:txBody>
      </p:sp>
      <p:sp>
        <p:nvSpPr>
          <p:cNvPr id="4" name="Slide Number Placeholder 3"/>
          <p:cNvSpPr>
            <a:spLocks noGrp="1"/>
          </p:cNvSpPr>
          <p:nvPr>
            <p:ph type="sldNum" sz="quarter" idx="12"/>
          </p:nvPr>
        </p:nvSpPr>
        <p:spPr/>
        <p:txBody>
          <a:bodyPr/>
          <a:lstStyle/>
          <a:p>
            <a:pPr>
              <a:defRPr/>
            </a:pPr>
            <a:fld id="{140EBA9A-7308-40F3-B4D2-860537CAD90D}" type="slidenum">
              <a:rPr lang="en-US"/>
              <a:pPr>
                <a:defRPr/>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2"/>
          <p:cNvSpPr>
            <a:spLocks noGrp="1" noChangeArrowheads="1"/>
          </p:cNvSpPr>
          <p:nvPr>
            <p:ph type="title"/>
          </p:nvPr>
        </p:nvSpPr>
        <p:spPr>
          <a:xfrm>
            <a:off x="346075" y="274638"/>
            <a:ext cx="8382000" cy="1143000"/>
          </a:xfrm>
        </p:spPr>
        <p:txBody>
          <a:bodyPr rtlCol="0">
            <a:normAutofit fontScale="90000"/>
          </a:bodyPr>
          <a:lstStyle/>
          <a:p>
            <a:pPr algn="l" fontAlgn="auto">
              <a:spcAft>
                <a:spcPts val="0"/>
              </a:spcAft>
              <a:defRPr/>
            </a:pPr>
            <a:r>
              <a:rPr lang="en-US" smtClean="0">
                <a:latin typeface="Arial" charset="0"/>
              </a:rPr>
              <a:t>LCC 5</a:t>
            </a:r>
            <a:r>
              <a:rPr lang="en-US" baseline="30000" smtClean="0">
                <a:latin typeface="Arial" charset="0"/>
              </a:rPr>
              <a:t>th</a:t>
            </a:r>
            <a:r>
              <a:rPr lang="en-US" smtClean="0">
                <a:latin typeface="Arial" charset="0"/>
              </a:rPr>
              <a:t> grade Activity</a:t>
            </a:r>
            <a:br>
              <a:rPr lang="en-US" smtClean="0">
                <a:latin typeface="Arial" charset="0"/>
              </a:rPr>
            </a:br>
            <a:r>
              <a:rPr lang="en-US" smtClean="0">
                <a:latin typeface="Arial" charset="0"/>
              </a:rPr>
              <a:t> Unit 1:  Folktales: Tall Tales and Legends</a:t>
            </a:r>
          </a:p>
        </p:txBody>
      </p:sp>
      <p:sp>
        <p:nvSpPr>
          <p:cNvPr id="56322" name="Rectangle 3"/>
          <p:cNvSpPr>
            <a:spLocks noGrp="1" noChangeArrowheads="1"/>
          </p:cNvSpPr>
          <p:nvPr>
            <p:ph idx="1"/>
          </p:nvPr>
        </p:nvSpPr>
        <p:spPr>
          <a:xfrm>
            <a:off x="415925" y="1479550"/>
            <a:ext cx="8382000" cy="5041900"/>
          </a:xfrm>
        </p:spPr>
        <p:txBody>
          <a:bodyPr/>
          <a:lstStyle/>
          <a:p>
            <a:pPr>
              <a:lnSpc>
                <a:spcPct val="80000"/>
              </a:lnSpc>
            </a:pPr>
            <a:r>
              <a:rPr lang="en-US" sz="2200" b="1" smtClean="0">
                <a:latin typeface="Arial" charset="0"/>
              </a:rPr>
              <a:t>Activity 2:  Vocabulary Study (Ongoing): (GLEs: </a:t>
            </a:r>
            <a:r>
              <a:rPr lang="en-US" sz="2200" b="1" u="sng" smtClean="0">
                <a:latin typeface="Arial" charset="0"/>
              </a:rPr>
              <a:t>01a</a:t>
            </a:r>
            <a:r>
              <a:rPr lang="en-US" sz="2200" b="1" smtClean="0">
                <a:latin typeface="Arial" charset="0"/>
              </a:rPr>
              <a:t>, </a:t>
            </a:r>
            <a:r>
              <a:rPr lang="en-US" sz="2200" b="1" u="sng" smtClean="0">
                <a:latin typeface="Arial" charset="0"/>
              </a:rPr>
              <a:t>01d</a:t>
            </a:r>
            <a:r>
              <a:rPr lang="en-US" sz="2200" b="1" smtClean="0">
                <a:latin typeface="Arial" charset="0"/>
              </a:rPr>
              <a:t>, 04, 06a, 20a) [R]</a:t>
            </a:r>
            <a:endParaRPr lang="en-US" sz="2200" smtClean="0">
              <a:latin typeface="Arial" charset="0"/>
            </a:endParaRPr>
          </a:p>
          <a:p>
            <a:pPr>
              <a:lnSpc>
                <a:spcPct val="80000"/>
              </a:lnSpc>
            </a:pPr>
            <a:r>
              <a:rPr lang="en-US" sz="2200" smtClean="0">
                <a:latin typeface="Arial" charset="0"/>
              </a:rPr>
              <a:t>Materials List: word list, dictionaries, thesauruses, glossaries</a:t>
            </a:r>
          </a:p>
          <a:p>
            <a:pPr>
              <a:lnSpc>
                <a:spcPct val="80000"/>
              </a:lnSpc>
            </a:pPr>
            <a:r>
              <a:rPr lang="en-US" sz="2200" smtClean="0">
                <a:latin typeface="Arial" charset="0"/>
              </a:rPr>
              <a:t>Throughout the unit, the teacher will emphasize vocabulary development by having students use context clues to figure out unfamiliar words in the tall tales and legends. The teacher and students will collaboratively create a word wall of the specialized vocabulary they may find in folktales.  Students will review words daily and will share aloud any instance in which they have heard or seen a word used in current, real-world context.  The teacher will aid student construction of usage links to the real world by providing examples.  Students will learn about word choice and develop specific vocabulary that clarifies the meaning of the topic. Students will also use electronic and print dictionaries, thesauruses, and glossaries when developing and selecting vocabulary for the oral and written stories.</a:t>
            </a:r>
          </a:p>
        </p:txBody>
      </p:sp>
      <p:sp>
        <p:nvSpPr>
          <p:cNvPr id="4" name="Slide Number Placeholder 3"/>
          <p:cNvSpPr>
            <a:spLocks noGrp="1"/>
          </p:cNvSpPr>
          <p:nvPr>
            <p:ph type="sldNum" sz="quarter" idx="12"/>
          </p:nvPr>
        </p:nvSpPr>
        <p:spPr/>
        <p:txBody>
          <a:bodyPr/>
          <a:lstStyle/>
          <a:p>
            <a:pPr>
              <a:defRPr/>
            </a:pPr>
            <a:fld id="{DC2667B4-9414-4EDB-8695-5B14FEEDF46A}" type="slidenum">
              <a:rPr lang="en-US"/>
              <a:pPr>
                <a:defRPr/>
              </a:pPr>
              <a:t>21</a:t>
            </a:fld>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p:cNvSpPr>
            <a:spLocks noGrp="1"/>
          </p:cNvSpPr>
          <p:nvPr>
            <p:ph type="title"/>
          </p:nvPr>
        </p:nvSpPr>
        <p:spPr>
          <a:xfrm>
            <a:off x="484188" y="604838"/>
            <a:ext cx="8229600" cy="1143000"/>
          </a:xfrm>
        </p:spPr>
        <p:txBody>
          <a:bodyPr rtlCol="0">
            <a:normAutofit fontScale="90000"/>
          </a:bodyPr>
          <a:lstStyle/>
          <a:p>
            <a:pPr algn="l" fontAlgn="auto">
              <a:spcAft>
                <a:spcPts val="0"/>
              </a:spcAft>
              <a:defRPr/>
            </a:pPr>
            <a:r>
              <a:rPr lang="en-US" sz="2900" dirty="0">
                <a:latin typeface="Arial" charset="0"/>
              </a:rPr>
              <a:t>Students with significant disabilities can be supported to participate in this same activity through the provision of modifications such as:</a:t>
            </a:r>
          </a:p>
        </p:txBody>
      </p:sp>
      <p:sp>
        <p:nvSpPr>
          <p:cNvPr id="58370" name="Rectangle 6"/>
          <p:cNvSpPr>
            <a:spLocks noGrp="1"/>
          </p:cNvSpPr>
          <p:nvPr>
            <p:ph type="body" idx="4294967295"/>
          </p:nvPr>
        </p:nvSpPr>
        <p:spPr>
          <a:xfrm>
            <a:off x="484188" y="1949450"/>
            <a:ext cx="8229600" cy="3908425"/>
          </a:xfrm>
        </p:spPr>
        <p:txBody>
          <a:bodyPr/>
          <a:lstStyle/>
          <a:p>
            <a:pPr>
              <a:buClr>
                <a:srgbClr val="0000CC"/>
              </a:buClr>
              <a:buFont typeface="Symbol" pitchFamily="18" charset="2"/>
              <a:buChar char="¨"/>
            </a:pPr>
            <a:r>
              <a:rPr lang="en-US" sz="2500" smtClean="0">
                <a:latin typeface="Arial" charset="0"/>
                <a:cs typeface="Arial" charset="0"/>
              </a:rPr>
              <a:t>Shortened list of vocabulary words which are paired with picture or symbol as is appropriate for student</a:t>
            </a:r>
          </a:p>
          <a:p>
            <a:pPr>
              <a:buClr>
                <a:srgbClr val="0000CC"/>
              </a:buClr>
              <a:buFont typeface="Symbol" pitchFamily="18" charset="2"/>
              <a:buChar char="¨"/>
            </a:pPr>
            <a:r>
              <a:rPr lang="en-US" sz="2500" smtClean="0">
                <a:latin typeface="Arial" charset="0"/>
                <a:cs typeface="Arial" charset="0"/>
              </a:rPr>
              <a:t>Use of computer with text to speech capacity</a:t>
            </a:r>
          </a:p>
          <a:p>
            <a:pPr>
              <a:buClr>
                <a:srgbClr val="0000CC"/>
              </a:buClr>
              <a:buFont typeface="Symbol" pitchFamily="18" charset="2"/>
              <a:buChar char="¨"/>
            </a:pPr>
            <a:r>
              <a:rPr lang="en-US" sz="2500" smtClean="0">
                <a:latin typeface="Arial" charset="0"/>
                <a:cs typeface="Arial" charset="0"/>
              </a:rPr>
              <a:t>Modified dictionary/thesaurus/glossary which includes pictures or symbols to support print as is appropriate</a:t>
            </a:r>
          </a:p>
          <a:p>
            <a:pPr>
              <a:buClr>
                <a:srgbClr val="0000CC"/>
              </a:buClr>
              <a:buFont typeface="Symbol" pitchFamily="18" charset="2"/>
              <a:buChar char="¨"/>
            </a:pPr>
            <a:r>
              <a:rPr lang="en-US" sz="2500" smtClean="0">
                <a:latin typeface="Arial" charset="0"/>
                <a:cs typeface="Arial" charset="0"/>
              </a:rPr>
              <a:t>Tall tales and legends provided in a format using shortened text, pictures, words paired with symbols as appropriate for specific student needs</a:t>
            </a:r>
          </a:p>
        </p:txBody>
      </p:sp>
      <p:sp>
        <p:nvSpPr>
          <p:cNvPr id="4" name="Slide Number Placeholder 3"/>
          <p:cNvSpPr>
            <a:spLocks noGrp="1"/>
          </p:cNvSpPr>
          <p:nvPr>
            <p:ph type="sldNum" sz="quarter" idx="12"/>
          </p:nvPr>
        </p:nvSpPr>
        <p:spPr/>
        <p:txBody>
          <a:bodyPr/>
          <a:lstStyle/>
          <a:p>
            <a:pPr>
              <a:defRPr/>
            </a:pPr>
            <a:fld id="{726BD60E-68C0-4DD2-A1C3-8AE7F6DBABE4}"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23888" y="268288"/>
            <a:ext cx="8174037" cy="1211262"/>
          </a:xfrm>
        </p:spPr>
        <p:txBody>
          <a:bodyPr/>
          <a:lstStyle/>
          <a:p>
            <a:pPr>
              <a:lnSpc>
                <a:spcPct val="75000"/>
              </a:lnSpc>
            </a:pPr>
            <a:r>
              <a:rPr lang="en-US" smtClean="0">
                <a:latin typeface="Arial" charset="0"/>
              </a:rPr>
              <a:t>Consider the following for </a:t>
            </a:r>
            <a:br>
              <a:rPr lang="en-US" smtClean="0">
                <a:latin typeface="Arial" charset="0"/>
              </a:rPr>
            </a:br>
            <a:r>
              <a:rPr lang="en-US" smtClean="0">
                <a:latin typeface="Arial" charset="0"/>
              </a:rPr>
              <a:t>students with disabilities</a:t>
            </a:r>
          </a:p>
        </p:txBody>
      </p:sp>
      <p:sp>
        <p:nvSpPr>
          <p:cNvPr id="437251" name="Rectangle 3"/>
          <p:cNvSpPr>
            <a:spLocks noGrp="1" noChangeArrowheads="1"/>
          </p:cNvSpPr>
          <p:nvPr>
            <p:ph idx="1"/>
          </p:nvPr>
        </p:nvSpPr>
        <p:spPr>
          <a:xfrm>
            <a:off x="415925" y="1803400"/>
            <a:ext cx="8312150" cy="4114800"/>
          </a:xfrm>
        </p:spPr>
        <p:txBody>
          <a:bodyPr rtlCol="0">
            <a:normAutofit lnSpcReduction="10000"/>
          </a:bodyPr>
          <a:lstStyle/>
          <a:p>
            <a:pPr indent="-255008" fontAlgn="auto">
              <a:spcAft>
                <a:spcPts val="0"/>
              </a:spcAft>
              <a:buFont typeface="Arial" pitchFamily="34" charset="0"/>
              <a:buChar char="•"/>
              <a:defRPr/>
            </a:pPr>
            <a:r>
              <a:rPr lang="en-US" dirty="0" smtClean="0">
                <a:solidFill>
                  <a:srgbClr val="002252"/>
                </a:solidFill>
                <a:latin typeface="Arial" charset="0"/>
              </a:rPr>
              <a:t>how the student will access the general education curriculum based on his or her disability; and </a:t>
            </a:r>
          </a:p>
          <a:p>
            <a:pPr indent="-255008" fontAlgn="auto">
              <a:spcAft>
                <a:spcPts val="0"/>
              </a:spcAft>
              <a:buFont typeface="Arial" pitchFamily="34" charset="0"/>
              <a:buChar char="•"/>
              <a:defRPr/>
            </a:pPr>
            <a:r>
              <a:rPr lang="en-US" dirty="0" smtClean="0">
                <a:solidFill>
                  <a:srgbClr val="002252"/>
                </a:solidFill>
                <a:latin typeface="Arial" charset="0"/>
              </a:rPr>
              <a:t>how progress toward skill acquisition will be measured and  documented </a:t>
            </a:r>
          </a:p>
          <a:p>
            <a:pPr indent="-255008" fontAlgn="auto">
              <a:spcAft>
                <a:spcPts val="0"/>
              </a:spcAft>
              <a:buFont typeface="Arial" pitchFamily="34" charset="0"/>
              <a:buNone/>
              <a:defRPr/>
            </a:pPr>
            <a:r>
              <a:rPr lang="en-US" dirty="0" smtClean="0">
                <a:solidFill>
                  <a:srgbClr val="002252"/>
                </a:solidFill>
                <a:effectLst>
                  <a:outerShdw blurRad="38100" dist="38100" dir="2700000" algn="tl">
                    <a:srgbClr val="C0C0C0"/>
                  </a:outerShdw>
                </a:effectLst>
                <a:latin typeface="Arial" charset="0"/>
              </a:rPr>
              <a:t>Access Guide is</a:t>
            </a:r>
            <a:r>
              <a:rPr lang="en-US" dirty="0" smtClean="0">
                <a:solidFill>
                  <a:srgbClr val="002252"/>
                </a:solidFill>
                <a:latin typeface="Arial" charset="0"/>
              </a:rPr>
              <a:t> one tool you can use</a:t>
            </a:r>
          </a:p>
          <a:p>
            <a:pPr indent="-255008" fontAlgn="auto">
              <a:spcAft>
                <a:spcPts val="0"/>
              </a:spcAft>
              <a:buFont typeface="Arial" pitchFamily="34" charset="0"/>
              <a:buNone/>
              <a:defRPr/>
            </a:pPr>
            <a:r>
              <a:rPr lang="en-US" sz="2500" u="sng" dirty="0">
                <a:hlinkClick r:id="rId3"/>
              </a:rPr>
              <a:t>http://sda.doe.louisiana.gov/AccessGuide</a:t>
            </a:r>
            <a:endParaRPr lang="en-US" sz="2500" dirty="0">
              <a:solidFill>
                <a:srgbClr val="008663"/>
              </a:solidFill>
              <a:latin typeface="Arial" charset="0"/>
            </a:endParaRPr>
          </a:p>
          <a:p>
            <a:pPr marL="415990" indent="-415990" fontAlgn="auto">
              <a:spcAft>
                <a:spcPts val="0"/>
              </a:spcAft>
              <a:buFont typeface="Arial" pitchFamily="34" charset="0"/>
              <a:buNone/>
              <a:defRPr/>
            </a:pPr>
            <a:r>
              <a:rPr lang="en-US" sz="2500" dirty="0">
                <a:solidFill>
                  <a:srgbClr val="0000CC"/>
                </a:solidFill>
                <a:latin typeface="Arial" charset="0"/>
                <a:hlinkClick r:id="rId4"/>
              </a:rPr>
              <a:t> http://sda.doe.louisiana.gov</a:t>
            </a:r>
            <a:endParaRPr lang="en-US" sz="2500" dirty="0">
              <a:solidFill>
                <a:srgbClr val="0000CC"/>
              </a:solidFill>
              <a:latin typeface="Arial" charset="0"/>
            </a:endParaRPr>
          </a:p>
          <a:p>
            <a:pPr marL="415990" indent="-415990" fontAlgn="auto">
              <a:spcAft>
                <a:spcPts val="0"/>
              </a:spcAft>
              <a:buFont typeface="Arial" pitchFamily="34" charset="0"/>
              <a:buNone/>
              <a:defRPr/>
            </a:pPr>
            <a:endParaRPr lang="en-US" dirty="0" smtClean="0">
              <a:solidFill>
                <a:srgbClr val="0000CC"/>
              </a:solidFill>
              <a:latin typeface="Arial" charset="0"/>
            </a:endParaRPr>
          </a:p>
          <a:p>
            <a:pPr indent="-255008" fontAlgn="auto">
              <a:spcAft>
                <a:spcPts val="0"/>
              </a:spcAft>
              <a:buFont typeface="Arial" pitchFamily="34" charset="0"/>
              <a:buNone/>
              <a:defRPr/>
            </a:pPr>
            <a:endParaRPr lang="en-US" dirty="0" smtClean="0">
              <a:solidFill>
                <a:srgbClr val="0000CC"/>
              </a:solidFill>
              <a:latin typeface="Arial" charset="0"/>
            </a:endParaRPr>
          </a:p>
          <a:p>
            <a:pPr indent="-255008" fontAlgn="auto">
              <a:spcAft>
                <a:spcPts val="0"/>
              </a:spcAft>
              <a:buFont typeface="Arial" pitchFamily="34" charset="0"/>
              <a:buChar char="•"/>
              <a:defRPr/>
            </a:pPr>
            <a:endParaRPr lang="en-US" dirty="0" smtClean="0">
              <a:solidFill>
                <a:srgbClr val="002252"/>
              </a:solidFill>
              <a:latin typeface="Arial" charset="0"/>
            </a:endParaRPr>
          </a:p>
        </p:txBody>
      </p:sp>
      <p:sp>
        <p:nvSpPr>
          <p:cNvPr id="4" name="Slide Number Placeholder 3"/>
          <p:cNvSpPr>
            <a:spLocks noGrp="1"/>
          </p:cNvSpPr>
          <p:nvPr>
            <p:ph type="sldNum" sz="quarter" idx="12"/>
          </p:nvPr>
        </p:nvSpPr>
        <p:spPr/>
        <p:txBody>
          <a:bodyPr/>
          <a:lstStyle/>
          <a:p>
            <a:pPr>
              <a:defRPr/>
            </a:pPr>
            <a:fld id="{50B5B743-E4C0-434F-9BDA-F9DA00055A00}" type="slidenum">
              <a:rPr lang="en-US"/>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noChangeArrowheads="1"/>
          </p:cNvSpPr>
          <p:nvPr>
            <p:ph type="title"/>
          </p:nvPr>
        </p:nvSpPr>
        <p:spPr>
          <a:xfrm>
            <a:off x="0" y="403225"/>
            <a:ext cx="9144000" cy="673100"/>
          </a:xfrm>
        </p:spPr>
        <p:txBody>
          <a:bodyPr rtlCol="0">
            <a:normAutofit fontScale="90000"/>
          </a:bodyPr>
          <a:lstStyle/>
          <a:p>
            <a:pPr fontAlgn="auto">
              <a:spcAft>
                <a:spcPts val="0"/>
              </a:spcAft>
              <a:defRPr/>
            </a:pPr>
            <a:r>
              <a:rPr lang="en-US" smtClean="0">
                <a:latin typeface="Arial" charset="0"/>
              </a:rPr>
              <a:t>General Education Curriculum</a:t>
            </a:r>
          </a:p>
        </p:txBody>
      </p:sp>
      <p:sp>
        <p:nvSpPr>
          <p:cNvPr id="62466" name="Rectangle 4"/>
          <p:cNvSpPr>
            <a:spLocks noGrp="1" noChangeArrowheads="1"/>
          </p:cNvSpPr>
          <p:nvPr>
            <p:ph idx="1"/>
          </p:nvPr>
        </p:nvSpPr>
        <p:spPr>
          <a:xfrm>
            <a:off x="623888" y="2219325"/>
            <a:ext cx="7896225" cy="536575"/>
          </a:xfrm>
          <a:ln>
            <a:solidFill>
              <a:schemeClr val="tx1"/>
            </a:solidFill>
          </a:ln>
        </p:spPr>
        <p:txBody>
          <a:bodyPr/>
          <a:lstStyle/>
          <a:p>
            <a:pPr algn="ctr">
              <a:lnSpc>
                <a:spcPct val="90000"/>
              </a:lnSpc>
              <a:buFont typeface="Wingdings" pitchFamily="2" charset="2"/>
              <a:buNone/>
            </a:pPr>
            <a:r>
              <a:rPr lang="en-US" smtClean="0">
                <a:latin typeface="Arial" charset="0"/>
              </a:rPr>
              <a:t> Benchmarks</a:t>
            </a:r>
          </a:p>
        </p:txBody>
      </p:sp>
      <p:sp>
        <p:nvSpPr>
          <p:cNvPr id="62467" name="Text Box 6"/>
          <p:cNvSpPr txBox="1">
            <a:spLocks noChangeArrowheads="1"/>
          </p:cNvSpPr>
          <p:nvPr/>
        </p:nvSpPr>
        <p:spPr bwMode="auto">
          <a:xfrm>
            <a:off x="623888" y="4497388"/>
            <a:ext cx="7827962" cy="546100"/>
          </a:xfrm>
          <a:prstGeom prst="rect">
            <a:avLst/>
          </a:prstGeom>
          <a:noFill/>
          <a:ln w="9525">
            <a:solidFill>
              <a:schemeClr val="tx1"/>
            </a:solidFill>
            <a:miter lim="800000"/>
            <a:headEnd/>
            <a:tailEnd/>
          </a:ln>
        </p:spPr>
        <p:txBody>
          <a:bodyPr lIns="82030" tIns="49235" rIns="82030" bIns="49235" anchor="ctr">
            <a:spAutoFit/>
          </a:bodyPr>
          <a:lstStyle/>
          <a:p>
            <a:pPr algn="ctr">
              <a:spcBef>
                <a:spcPct val="50000"/>
              </a:spcBef>
            </a:pPr>
            <a:r>
              <a:rPr lang="en-US" sz="2900"/>
              <a:t>Comprehensive Curriculum Activities</a:t>
            </a:r>
          </a:p>
        </p:txBody>
      </p:sp>
      <p:sp>
        <p:nvSpPr>
          <p:cNvPr id="62468" name="Rectangle 10"/>
          <p:cNvSpPr>
            <a:spLocks noChangeArrowheads="1"/>
          </p:cNvSpPr>
          <p:nvPr/>
        </p:nvSpPr>
        <p:spPr bwMode="auto">
          <a:xfrm>
            <a:off x="692150" y="1143000"/>
            <a:ext cx="7827963" cy="538163"/>
          </a:xfrm>
          <a:prstGeom prst="rect">
            <a:avLst/>
          </a:prstGeom>
          <a:noFill/>
          <a:ln w="9525">
            <a:solidFill>
              <a:schemeClr val="tx1"/>
            </a:solidFill>
            <a:miter lim="800000"/>
            <a:headEnd/>
            <a:tailEnd/>
          </a:ln>
        </p:spPr>
        <p:txBody>
          <a:bodyPr lIns="91397" tIns="45698" rIns="91397" bIns="45698" anchor="ctr"/>
          <a:lstStyle/>
          <a:p>
            <a:pPr marL="341313" indent="-341313" algn="ctr" defTabSz="912813">
              <a:lnSpc>
                <a:spcPct val="80000"/>
              </a:lnSpc>
              <a:spcBef>
                <a:spcPct val="20000"/>
              </a:spcBef>
              <a:buClr>
                <a:schemeClr val="folHlink"/>
              </a:buClr>
              <a:buSzPct val="60000"/>
            </a:pPr>
            <a:r>
              <a:rPr lang="en-US" sz="2900"/>
              <a:t>Foundation Skills and Content Standards</a:t>
            </a:r>
            <a:r>
              <a:rPr lang="en-US" sz="2500"/>
              <a:t> </a:t>
            </a:r>
          </a:p>
        </p:txBody>
      </p:sp>
      <p:sp>
        <p:nvSpPr>
          <p:cNvPr id="62469" name="Rectangle 11"/>
          <p:cNvSpPr>
            <a:spLocks noChangeArrowheads="1"/>
          </p:cNvSpPr>
          <p:nvPr/>
        </p:nvSpPr>
        <p:spPr bwMode="auto">
          <a:xfrm>
            <a:off x="623888" y="3362325"/>
            <a:ext cx="7896225" cy="604838"/>
          </a:xfrm>
          <a:prstGeom prst="rect">
            <a:avLst/>
          </a:prstGeom>
          <a:noFill/>
          <a:ln w="9525">
            <a:solidFill>
              <a:schemeClr val="tx1"/>
            </a:solidFill>
            <a:miter lim="800000"/>
            <a:headEnd/>
            <a:tailEnd/>
          </a:ln>
        </p:spPr>
        <p:txBody>
          <a:bodyPr lIns="91397" tIns="45698" rIns="91397" bIns="45698" anchor="ctr"/>
          <a:lstStyle/>
          <a:p>
            <a:pPr marL="341313" indent="-341313" algn="ctr" defTabSz="912813">
              <a:lnSpc>
                <a:spcPct val="80000"/>
              </a:lnSpc>
              <a:spcBef>
                <a:spcPct val="20000"/>
              </a:spcBef>
              <a:buClr>
                <a:schemeClr val="folHlink"/>
              </a:buClr>
              <a:buSzPct val="60000"/>
            </a:pPr>
            <a:r>
              <a:rPr lang="en-US" sz="2900"/>
              <a:t>GLEs and Extended Standards</a:t>
            </a:r>
          </a:p>
        </p:txBody>
      </p:sp>
      <p:cxnSp>
        <p:nvCxnSpPr>
          <p:cNvPr id="15" name="Straight Arrow Connector 14"/>
          <p:cNvCxnSpPr/>
          <p:nvPr/>
        </p:nvCxnSpPr>
        <p:spPr>
          <a:xfrm rot="5400000">
            <a:off x="3923506" y="1983582"/>
            <a:ext cx="604837"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923506" y="3058319"/>
            <a:ext cx="606425"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990975" y="4268788"/>
            <a:ext cx="471487"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473" name="TextBox 9"/>
          <p:cNvSpPr txBox="1">
            <a:spLocks noChangeArrowheads="1"/>
          </p:cNvSpPr>
          <p:nvPr/>
        </p:nvSpPr>
        <p:spPr bwMode="auto">
          <a:xfrm>
            <a:off x="1662113" y="5041900"/>
            <a:ext cx="5819775" cy="468313"/>
          </a:xfrm>
          <a:prstGeom prst="rect">
            <a:avLst/>
          </a:prstGeom>
          <a:noFill/>
          <a:ln w="6350">
            <a:solidFill>
              <a:schemeClr val="tx1"/>
            </a:solidFill>
            <a:miter lim="800000"/>
            <a:headEnd/>
            <a:tailEnd/>
          </a:ln>
        </p:spPr>
        <p:txBody>
          <a:bodyPr lIns="82058" tIns="41029" rIns="82058" bIns="41029">
            <a:spAutoFit/>
          </a:bodyPr>
          <a:lstStyle/>
          <a:p>
            <a:pPr algn="ctr"/>
            <a:r>
              <a:rPr lang="en-US" sz="2500">
                <a:cs typeface="Arial" charset="0"/>
              </a:rPr>
              <a:t>Access Guide</a:t>
            </a:r>
          </a:p>
        </p:txBody>
      </p:sp>
      <p:sp>
        <p:nvSpPr>
          <p:cNvPr id="11" name="Slide Number Placeholder 10"/>
          <p:cNvSpPr>
            <a:spLocks noGrp="1"/>
          </p:cNvSpPr>
          <p:nvPr>
            <p:ph type="sldNum" sz="quarter" idx="12"/>
          </p:nvPr>
        </p:nvSpPr>
        <p:spPr/>
        <p:txBody>
          <a:bodyPr/>
          <a:lstStyle/>
          <a:p>
            <a:pPr>
              <a:defRPr/>
            </a:pPr>
            <a:fld id="{3DAA9CDF-86BC-4257-9513-57C83B5FBA1C}" type="slidenum">
              <a:rPr lang="en-US"/>
              <a:pPr>
                <a:defRPr/>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8"/>
          <p:cNvSpPr>
            <a:spLocks noGrp="1" noChangeArrowheads="1"/>
          </p:cNvSpPr>
          <p:nvPr>
            <p:ph idx="1"/>
          </p:nvPr>
        </p:nvSpPr>
        <p:spPr>
          <a:xfrm>
            <a:off x="655638" y="469900"/>
            <a:ext cx="7772400" cy="5448300"/>
          </a:xfrm>
        </p:spPr>
        <p:txBody>
          <a:bodyPr/>
          <a:lstStyle/>
          <a:p>
            <a:pPr algn="ctr">
              <a:buFont typeface="Wingdings" pitchFamily="2" charset="2"/>
              <a:buNone/>
            </a:pPr>
            <a:endParaRPr lang="en-US" sz="5400" smtClean="0">
              <a:latin typeface="Arial" charset="0"/>
            </a:endParaRPr>
          </a:p>
          <a:p>
            <a:pPr algn="ctr">
              <a:buFont typeface="Wingdings" pitchFamily="2" charset="2"/>
              <a:buNone/>
            </a:pPr>
            <a:r>
              <a:rPr lang="en-US" sz="5400" smtClean="0">
                <a:latin typeface="Arial" charset="0"/>
              </a:rPr>
              <a:t>ONLY </a:t>
            </a:r>
            <a:r>
              <a:rPr lang="en-US" sz="5400" b="1" u="sng" smtClean="0">
                <a:latin typeface="Arial" charset="0"/>
              </a:rPr>
              <a:t>ONE </a:t>
            </a:r>
          </a:p>
          <a:p>
            <a:pPr algn="ctr">
              <a:buFont typeface="Wingdings" pitchFamily="2" charset="2"/>
              <a:buNone/>
            </a:pPr>
            <a:r>
              <a:rPr lang="en-US" sz="5400" b="1" u="sng" smtClean="0">
                <a:latin typeface="Arial" charset="0"/>
              </a:rPr>
              <a:t>CURRICULUM</a:t>
            </a:r>
            <a:r>
              <a:rPr lang="en-US" sz="5400" smtClean="0">
                <a:latin typeface="Arial" charset="0"/>
              </a:rPr>
              <a:t> EXISTS</a:t>
            </a:r>
          </a:p>
          <a:p>
            <a:pPr algn="ctr">
              <a:buFont typeface="Wingdings" pitchFamily="2" charset="2"/>
              <a:buNone/>
            </a:pPr>
            <a:r>
              <a:rPr lang="en-US" sz="5400" smtClean="0">
                <a:latin typeface="Arial" charset="0"/>
              </a:rPr>
              <a:t>FOR ALL LOUISIANA </a:t>
            </a:r>
          </a:p>
          <a:p>
            <a:pPr algn="ctr">
              <a:buFont typeface="Wingdings" pitchFamily="2" charset="2"/>
              <a:buNone/>
            </a:pPr>
            <a:r>
              <a:rPr lang="en-US" sz="5400" smtClean="0">
                <a:latin typeface="Arial" charset="0"/>
              </a:rPr>
              <a:t>STUDENTS !</a:t>
            </a:r>
          </a:p>
        </p:txBody>
      </p:sp>
      <p:sp>
        <p:nvSpPr>
          <p:cNvPr id="3" name="Slide Number Placeholder 2"/>
          <p:cNvSpPr>
            <a:spLocks noGrp="1"/>
          </p:cNvSpPr>
          <p:nvPr>
            <p:ph type="sldNum" sz="quarter" idx="12"/>
          </p:nvPr>
        </p:nvSpPr>
        <p:spPr/>
        <p:txBody>
          <a:bodyPr/>
          <a:lstStyle/>
          <a:p>
            <a:pPr>
              <a:defRPr/>
            </a:pPr>
            <a:fld id="{83EBA56B-C600-4863-80E8-DFDC4EDBE9B3}" type="slidenum">
              <a:rPr lang="en-US"/>
              <a:pPr>
                <a:defRPr/>
              </a:pPr>
              <a:t>25</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descr="logo btm corner only copy"/>
          <p:cNvPicPr>
            <a:picLocks noChangeAspect="1" noChangeArrowheads="1"/>
          </p:cNvPicPr>
          <p:nvPr/>
        </p:nvPicPr>
        <p:blipFill>
          <a:blip r:embed="rId3"/>
          <a:srcRect/>
          <a:stretch>
            <a:fillRect/>
          </a:stretch>
        </p:blipFill>
        <p:spPr bwMode="auto">
          <a:xfrm>
            <a:off x="0" y="0"/>
            <a:ext cx="9144000" cy="6899275"/>
          </a:xfrm>
          <a:prstGeom prst="rect">
            <a:avLst/>
          </a:prstGeom>
          <a:noFill/>
          <a:ln w="9525">
            <a:noFill/>
            <a:miter lim="800000"/>
            <a:headEnd/>
            <a:tailEnd/>
          </a:ln>
        </p:spPr>
      </p:pic>
      <p:sp>
        <p:nvSpPr>
          <p:cNvPr id="19458" name="Rectangle 5"/>
          <p:cNvSpPr>
            <a:spLocks noGrp="1" noChangeArrowheads="1"/>
          </p:cNvSpPr>
          <p:nvPr>
            <p:ph type="title"/>
          </p:nvPr>
        </p:nvSpPr>
        <p:spPr>
          <a:xfrm>
            <a:off x="457200" y="274638"/>
            <a:ext cx="8229600" cy="935037"/>
          </a:xfrm>
        </p:spPr>
        <p:txBody>
          <a:bodyPr/>
          <a:lstStyle/>
          <a:p>
            <a:r>
              <a:rPr lang="en-US" smtClean="0">
                <a:latin typeface="Arial" charset="0"/>
              </a:rPr>
              <a:t>In Louisiana</a:t>
            </a:r>
          </a:p>
        </p:txBody>
      </p:sp>
      <p:sp>
        <p:nvSpPr>
          <p:cNvPr id="19459" name="Rectangle 6"/>
          <p:cNvSpPr>
            <a:spLocks noGrp="1" noChangeArrowheads="1"/>
          </p:cNvSpPr>
          <p:nvPr>
            <p:ph idx="1"/>
          </p:nvPr>
        </p:nvSpPr>
        <p:spPr>
          <a:xfrm>
            <a:off x="457200" y="1076325"/>
            <a:ext cx="8229600" cy="5049838"/>
          </a:xfrm>
        </p:spPr>
        <p:txBody>
          <a:bodyPr/>
          <a:lstStyle/>
          <a:p>
            <a:pPr marL="306388" indent="-306388" defTabSz="819150">
              <a:lnSpc>
                <a:spcPct val="80000"/>
              </a:lnSpc>
            </a:pPr>
            <a:r>
              <a:rPr lang="en-US" sz="2700" smtClean="0"/>
              <a:t>Higher Academic Standards</a:t>
            </a:r>
          </a:p>
          <a:p>
            <a:pPr marL="665163" lvl="1" indent="-255588" defTabSz="819150">
              <a:lnSpc>
                <a:spcPct val="80000"/>
              </a:lnSpc>
            </a:pPr>
            <a:r>
              <a:rPr lang="en-US" sz="2200" smtClean="0">
                <a:solidFill>
                  <a:srgbClr val="0000CC"/>
                </a:solidFill>
              </a:rPr>
              <a:t>Louisiana’s Foundation Skills, Content Standards,,  Benchmarks, Grade Level Expectations (GLE), Extended Standards, and Louisiana Comprehensive Curriculum (LCC</a:t>
            </a:r>
            <a:r>
              <a:rPr lang="en-US" sz="2200" smtClean="0"/>
              <a:t>)</a:t>
            </a:r>
          </a:p>
          <a:p>
            <a:pPr marL="306388" indent="-306388" defTabSz="819150">
              <a:lnSpc>
                <a:spcPct val="80000"/>
              </a:lnSpc>
            </a:pPr>
            <a:r>
              <a:rPr lang="en-US" sz="2700" smtClean="0"/>
              <a:t>Aligned Assessments</a:t>
            </a:r>
          </a:p>
          <a:p>
            <a:pPr marL="665163" lvl="1" indent="-255588" defTabSz="819150">
              <a:lnSpc>
                <a:spcPct val="80000"/>
              </a:lnSpc>
            </a:pPr>
            <a:r>
              <a:rPr lang="en-US" sz="2200" smtClean="0">
                <a:solidFill>
                  <a:srgbClr val="0000CC"/>
                </a:solidFill>
              </a:rPr>
              <a:t>Louisiana Educational Assessment  Program (LEAP) for grades 4 and 8</a:t>
            </a:r>
          </a:p>
          <a:p>
            <a:pPr marL="665163" lvl="1" indent="-255588" defTabSz="819150">
              <a:lnSpc>
                <a:spcPct val="80000"/>
              </a:lnSpc>
            </a:pPr>
            <a:r>
              <a:rPr lang="en-US" sz="2200" smtClean="0">
                <a:solidFill>
                  <a:srgbClr val="0000CC"/>
                </a:solidFill>
              </a:rPr>
              <a:t>Integrated Louisiana Educational Assessment  Program  (</a:t>
            </a:r>
            <a:r>
              <a:rPr lang="en-US" sz="2200" i="1" smtClean="0">
                <a:solidFill>
                  <a:srgbClr val="0000CC"/>
                </a:solidFill>
              </a:rPr>
              <a:t>i</a:t>
            </a:r>
            <a:r>
              <a:rPr lang="en-US" sz="2200" smtClean="0">
                <a:solidFill>
                  <a:srgbClr val="0000CC"/>
                </a:solidFill>
              </a:rPr>
              <a:t>LEAP) for grades 3, 5, 6, 7, and 9</a:t>
            </a:r>
          </a:p>
          <a:p>
            <a:pPr marL="665163" lvl="1" indent="-255588" defTabSz="819150">
              <a:lnSpc>
                <a:spcPct val="80000"/>
              </a:lnSpc>
            </a:pPr>
            <a:r>
              <a:rPr lang="en-US" sz="2200" smtClean="0">
                <a:solidFill>
                  <a:srgbClr val="0000CC"/>
                </a:solidFill>
              </a:rPr>
              <a:t>Graduate Exit Exam (GEE) for grades 10 and 11</a:t>
            </a:r>
          </a:p>
          <a:p>
            <a:pPr marL="665163" lvl="1" indent="-255588" defTabSz="819150">
              <a:lnSpc>
                <a:spcPct val="80000"/>
              </a:lnSpc>
            </a:pPr>
            <a:r>
              <a:rPr lang="en-US" sz="2200" smtClean="0">
                <a:solidFill>
                  <a:srgbClr val="0000CC"/>
                </a:solidFill>
              </a:rPr>
              <a:t>LEAP Alternate Assessment, Level 2 (LAA 2) for grades 4 – 11</a:t>
            </a:r>
          </a:p>
          <a:p>
            <a:pPr marL="665163" lvl="1" indent="-255588" defTabSz="819150">
              <a:lnSpc>
                <a:spcPct val="80000"/>
              </a:lnSpc>
            </a:pPr>
            <a:r>
              <a:rPr lang="en-US" sz="2200" smtClean="0">
                <a:solidFill>
                  <a:srgbClr val="0000CC"/>
                </a:solidFill>
              </a:rPr>
              <a:t>LEAP Alternate Assessment, Level 1 (LAA 1) for grades 3 – 11</a:t>
            </a:r>
          </a:p>
          <a:p>
            <a:pPr marL="306388" indent="-306388" defTabSz="819150">
              <a:lnSpc>
                <a:spcPct val="80000"/>
              </a:lnSpc>
            </a:pPr>
            <a:r>
              <a:rPr lang="en-US" sz="2700" smtClean="0"/>
              <a:t>Increased Accountability</a:t>
            </a:r>
          </a:p>
          <a:p>
            <a:pPr marL="665163" lvl="1" indent="-255588" defTabSz="819150">
              <a:lnSpc>
                <a:spcPct val="80000"/>
              </a:lnSpc>
            </a:pPr>
            <a:r>
              <a:rPr lang="en-US" sz="2200" smtClean="0">
                <a:solidFill>
                  <a:srgbClr val="0000CC"/>
                </a:solidFill>
              </a:rPr>
              <a:t>School Performance Scores (SPS)</a:t>
            </a:r>
          </a:p>
          <a:p>
            <a:pPr marL="665163" lvl="1" indent="-255588" defTabSz="819150">
              <a:lnSpc>
                <a:spcPct val="80000"/>
              </a:lnSpc>
            </a:pPr>
            <a:r>
              <a:rPr lang="en-US" sz="2200" smtClean="0">
                <a:solidFill>
                  <a:srgbClr val="0000CC"/>
                </a:solidFill>
              </a:rPr>
              <a:t>Adequate Yearly Progress (AYP)</a:t>
            </a:r>
          </a:p>
          <a:p>
            <a:pPr marL="306388" indent="-306388" defTabSz="819150">
              <a:buClr>
                <a:srgbClr val="006A4E"/>
              </a:buClr>
            </a:pPr>
            <a:endParaRPr lang="en-US" smtClean="0">
              <a:solidFill>
                <a:srgbClr val="002252"/>
              </a:solidFill>
              <a:latin typeface="Times New Roman" pitchFamily="18" charset="0"/>
            </a:endParaRPr>
          </a:p>
        </p:txBody>
      </p:sp>
      <p:sp>
        <p:nvSpPr>
          <p:cNvPr id="5" name="Slide Number Placeholder 4"/>
          <p:cNvSpPr>
            <a:spLocks noGrp="1"/>
          </p:cNvSpPr>
          <p:nvPr>
            <p:ph type="sldNum" sz="quarter" idx="12"/>
          </p:nvPr>
        </p:nvSpPr>
        <p:spPr/>
        <p:txBody>
          <a:bodyPr/>
          <a:lstStyle/>
          <a:p>
            <a:pPr>
              <a:defRPr/>
            </a:pPr>
            <a:fld id="{C5013968-4669-4140-ACC2-2B1143045182}"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46075" y="274638"/>
            <a:ext cx="8451850" cy="1143000"/>
          </a:xfrm>
        </p:spPr>
        <p:txBody>
          <a:bodyPr rtlCol="0">
            <a:normAutofit fontScale="90000"/>
          </a:bodyPr>
          <a:lstStyle/>
          <a:p>
            <a:pPr fontAlgn="auto">
              <a:spcAft>
                <a:spcPts val="0"/>
              </a:spcAft>
              <a:defRPr/>
            </a:pPr>
            <a:r>
              <a:rPr lang="en-US" smtClean="0">
                <a:latin typeface="Arial" charset="0"/>
              </a:rPr>
              <a:t>Accessing the General Education Curriculum</a:t>
            </a:r>
          </a:p>
        </p:txBody>
      </p:sp>
      <p:sp>
        <p:nvSpPr>
          <p:cNvPr id="21506" name="Rectangle 3"/>
          <p:cNvSpPr>
            <a:spLocks noGrp="1" noChangeArrowheads="1"/>
          </p:cNvSpPr>
          <p:nvPr>
            <p:ph idx="1"/>
          </p:nvPr>
        </p:nvSpPr>
        <p:spPr>
          <a:xfrm>
            <a:off x="415925" y="1600200"/>
            <a:ext cx="8312150" cy="4525963"/>
          </a:xfrm>
        </p:spPr>
        <p:txBody>
          <a:bodyPr/>
          <a:lstStyle/>
          <a:p>
            <a:pPr>
              <a:buFont typeface="Symbol" pitchFamily="18" charset="2"/>
              <a:buNone/>
            </a:pPr>
            <a:r>
              <a:rPr lang="en-US" b="1" smtClean="0">
                <a:solidFill>
                  <a:srgbClr val="0000CC"/>
                </a:solidFill>
                <a:latin typeface="Arial" charset="0"/>
              </a:rPr>
              <a:t>What is meant by general education </a:t>
            </a:r>
          </a:p>
          <a:p>
            <a:pPr>
              <a:buFont typeface="Symbol" pitchFamily="18" charset="2"/>
              <a:buNone/>
            </a:pPr>
            <a:r>
              <a:rPr lang="en-US" b="1" smtClean="0">
                <a:solidFill>
                  <a:srgbClr val="0000CC"/>
                </a:solidFill>
                <a:latin typeface="Arial" charset="0"/>
              </a:rPr>
              <a:t>curriculum?</a:t>
            </a:r>
          </a:p>
          <a:p>
            <a:pPr>
              <a:buFont typeface="Symbol" pitchFamily="18" charset="2"/>
              <a:buNone/>
            </a:pPr>
            <a:r>
              <a:rPr lang="en-US" smtClean="0">
                <a:latin typeface="Arial" charset="0"/>
              </a:rPr>
              <a:t>It is the full range of courses, activities, lessons, </a:t>
            </a:r>
          </a:p>
          <a:p>
            <a:pPr>
              <a:buFont typeface="Symbol" pitchFamily="18" charset="2"/>
              <a:buNone/>
            </a:pPr>
            <a:r>
              <a:rPr lang="en-US" smtClean="0">
                <a:latin typeface="Arial" charset="0"/>
              </a:rPr>
              <a:t>and  materials routinely used by the general</a:t>
            </a:r>
          </a:p>
          <a:p>
            <a:pPr>
              <a:buFont typeface="Symbol" pitchFamily="18" charset="2"/>
              <a:buNone/>
            </a:pPr>
            <a:r>
              <a:rPr lang="en-US" smtClean="0">
                <a:latin typeface="Arial" charset="0"/>
              </a:rPr>
              <a:t>population of a school at the student’s enrolled </a:t>
            </a:r>
          </a:p>
          <a:p>
            <a:pPr>
              <a:buFont typeface="Symbol" pitchFamily="18" charset="2"/>
              <a:buNone/>
            </a:pPr>
            <a:r>
              <a:rPr lang="en-US" smtClean="0">
                <a:latin typeface="Arial" charset="0"/>
              </a:rPr>
              <a:t>grade. </a:t>
            </a:r>
          </a:p>
        </p:txBody>
      </p:sp>
      <p:sp>
        <p:nvSpPr>
          <p:cNvPr id="4" name="Slide Number Placeholder 3"/>
          <p:cNvSpPr>
            <a:spLocks noGrp="1"/>
          </p:cNvSpPr>
          <p:nvPr>
            <p:ph type="sldNum" sz="quarter" idx="12"/>
          </p:nvPr>
        </p:nvSpPr>
        <p:spPr/>
        <p:txBody>
          <a:bodyPr/>
          <a:lstStyle/>
          <a:p>
            <a:pPr>
              <a:defRPr/>
            </a:pPr>
            <a:fld id="{6284939E-0AEF-49D3-AA71-3FE3A41E2873}" type="slidenum">
              <a:rPr lang="en-US"/>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p:nvPr>
        </p:nvSpPr>
        <p:spPr>
          <a:xfrm>
            <a:off x="415925" y="403225"/>
            <a:ext cx="8312150" cy="403225"/>
          </a:xfrm>
        </p:spPr>
        <p:txBody>
          <a:bodyPr rtlCol="0">
            <a:normAutofit fontScale="90000"/>
          </a:bodyPr>
          <a:lstStyle/>
          <a:p>
            <a:pPr algn="l" fontAlgn="auto">
              <a:spcAft>
                <a:spcPts val="0"/>
              </a:spcAft>
              <a:defRPr/>
            </a:pPr>
            <a:r>
              <a:rPr lang="en-US" smtClean="0">
                <a:latin typeface="Arial" charset="0"/>
              </a:rPr>
              <a:t>What is meant by </a:t>
            </a:r>
            <a:r>
              <a:rPr lang="en-US" i="1" smtClean="0">
                <a:latin typeface="Arial" charset="0"/>
              </a:rPr>
              <a:t>access</a:t>
            </a:r>
            <a:r>
              <a:rPr lang="en-US" smtClean="0">
                <a:latin typeface="Arial" charset="0"/>
              </a:rPr>
              <a:t>?</a:t>
            </a:r>
          </a:p>
        </p:txBody>
      </p:sp>
      <p:sp>
        <p:nvSpPr>
          <p:cNvPr id="44035" name="Rectangle 3"/>
          <p:cNvSpPr>
            <a:spLocks noGrp="1" noChangeArrowheads="1"/>
          </p:cNvSpPr>
          <p:nvPr>
            <p:ph idx="1"/>
          </p:nvPr>
        </p:nvSpPr>
        <p:spPr>
          <a:xfrm>
            <a:off x="415925" y="874713"/>
            <a:ext cx="8312150" cy="5513387"/>
          </a:xfrm>
        </p:spPr>
        <p:txBody>
          <a:bodyPr rtlCol="0">
            <a:normAutofit lnSpcReduction="10000"/>
          </a:bodyPr>
          <a:lstStyle/>
          <a:p>
            <a:pPr fontAlgn="auto">
              <a:lnSpc>
                <a:spcPct val="90000"/>
              </a:lnSpc>
              <a:spcBef>
                <a:spcPct val="0"/>
              </a:spcBef>
              <a:spcAft>
                <a:spcPts val="0"/>
              </a:spcAft>
              <a:buFont typeface="Wingdings" pitchFamily="2" charset="2"/>
              <a:buNone/>
              <a:defRPr/>
            </a:pPr>
            <a:r>
              <a:rPr lang="en-US" dirty="0" smtClean="0">
                <a:latin typeface="Arial" charset="0"/>
                <a:cs typeface="Arial" charset="0"/>
              </a:rPr>
              <a:t>Students participation in the acquisition of</a:t>
            </a:r>
          </a:p>
          <a:p>
            <a:pPr fontAlgn="auto">
              <a:lnSpc>
                <a:spcPct val="90000"/>
              </a:lnSpc>
              <a:spcBef>
                <a:spcPct val="0"/>
              </a:spcBef>
              <a:spcAft>
                <a:spcPts val="0"/>
              </a:spcAft>
              <a:buFont typeface="Wingdings" pitchFamily="2" charset="2"/>
              <a:buNone/>
              <a:defRPr/>
            </a:pPr>
            <a:r>
              <a:rPr lang="en-US" dirty="0" smtClean="0">
                <a:latin typeface="Arial" charset="0"/>
                <a:cs typeface="Arial" charset="0"/>
              </a:rPr>
              <a:t>knowledge and skills that make up the general</a:t>
            </a:r>
          </a:p>
          <a:p>
            <a:pPr fontAlgn="auto">
              <a:lnSpc>
                <a:spcPct val="90000"/>
              </a:lnSpc>
              <a:spcBef>
                <a:spcPct val="0"/>
              </a:spcBef>
              <a:spcAft>
                <a:spcPts val="0"/>
              </a:spcAft>
              <a:buFont typeface="Wingdings" pitchFamily="2" charset="2"/>
              <a:buNone/>
              <a:defRPr/>
            </a:pPr>
            <a:r>
              <a:rPr lang="en-US" dirty="0" smtClean="0">
                <a:latin typeface="Arial" charset="0"/>
                <a:cs typeface="Arial" charset="0"/>
              </a:rPr>
              <a:t>education curriculum </a:t>
            </a:r>
          </a:p>
          <a:p>
            <a:pPr marL="410291" indent="-410291" fontAlgn="auto">
              <a:lnSpc>
                <a:spcPct val="90000"/>
              </a:lnSpc>
              <a:spcBef>
                <a:spcPct val="0"/>
              </a:spcBef>
              <a:spcAft>
                <a:spcPts val="0"/>
              </a:spcAft>
              <a:buFont typeface="Arial" pitchFamily="34" charset="0"/>
              <a:buChar char="•"/>
              <a:defRPr/>
            </a:pPr>
            <a:r>
              <a:rPr lang="en-US" dirty="0" smtClean="0">
                <a:solidFill>
                  <a:srgbClr val="006A4E"/>
                </a:solidFill>
                <a:latin typeface="Arial" charset="0"/>
                <a:cs typeface="Arial" charset="0"/>
              </a:rPr>
              <a:t>through teacher-created opportunities to learn </a:t>
            </a:r>
            <a:r>
              <a:rPr lang="en-US" dirty="0" smtClean="0">
                <a:latin typeface="Arial" charset="0"/>
                <a:cs typeface="Arial" charset="0"/>
              </a:rPr>
              <a:t>important content </a:t>
            </a:r>
          </a:p>
          <a:p>
            <a:pPr marL="410291" indent="-410291" fontAlgn="auto">
              <a:lnSpc>
                <a:spcPct val="90000"/>
              </a:lnSpc>
              <a:spcBef>
                <a:spcPct val="0"/>
              </a:spcBef>
              <a:spcAft>
                <a:spcPts val="0"/>
              </a:spcAft>
              <a:buFont typeface="Arial" pitchFamily="34" charset="0"/>
              <a:buChar char="•"/>
              <a:defRPr/>
            </a:pPr>
            <a:r>
              <a:rPr lang="en-US" dirty="0" smtClean="0">
                <a:solidFill>
                  <a:srgbClr val="006A4E"/>
                </a:solidFill>
                <a:latin typeface="Arial" charset="0"/>
                <a:cs typeface="Arial" charset="0"/>
              </a:rPr>
              <a:t>reflected</a:t>
            </a:r>
            <a:r>
              <a:rPr lang="en-US" dirty="0" smtClean="0">
                <a:latin typeface="Arial" charset="0"/>
                <a:cs typeface="Arial" charset="0"/>
              </a:rPr>
              <a:t> in the content standards and the comprehensive curriculum. </a:t>
            </a:r>
          </a:p>
          <a:p>
            <a:pPr fontAlgn="auto">
              <a:lnSpc>
                <a:spcPct val="90000"/>
              </a:lnSpc>
              <a:spcBef>
                <a:spcPct val="0"/>
              </a:spcBef>
              <a:spcAft>
                <a:spcPts val="0"/>
              </a:spcAft>
              <a:buFont typeface="Arial" pitchFamily="34" charset="0"/>
              <a:buChar char="•"/>
              <a:defRPr/>
            </a:pPr>
            <a:r>
              <a:rPr lang="en-US" dirty="0" smtClean="0">
                <a:solidFill>
                  <a:srgbClr val="006A4E"/>
                </a:solidFill>
                <a:latin typeface="Arial" charset="0"/>
                <a:cs typeface="Arial" charset="0"/>
              </a:rPr>
              <a:t>supported</a:t>
            </a:r>
            <a:r>
              <a:rPr lang="en-US" dirty="0" smtClean="0">
                <a:latin typeface="Arial" charset="0"/>
                <a:cs typeface="Arial" charset="0"/>
              </a:rPr>
              <a:t> by</a:t>
            </a:r>
          </a:p>
          <a:p>
            <a:pPr lvl="1" fontAlgn="auto">
              <a:lnSpc>
                <a:spcPct val="90000"/>
              </a:lnSpc>
              <a:spcBef>
                <a:spcPct val="0"/>
              </a:spcBef>
              <a:spcAft>
                <a:spcPts val="0"/>
              </a:spcAft>
              <a:buFont typeface="Arial" pitchFamily="34" charset="0"/>
              <a:buChar char="–"/>
              <a:defRPr/>
            </a:pPr>
            <a:r>
              <a:rPr lang="en-US" dirty="0" smtClean="0">
                <a:latin typeface="Arial" charset="0"/>
                <a:cs typeface="Arial" charset="0"/>
              </a:rPr>
              <a:t>Differentiated instruction</a:t>
            </a:r>
          </a:p>
          <a:p>
            <a:pPr lvl="1" fontAlgn="auto">
              <a:lnSpc>
                <a:spcPct val="90000"/>
              </a:lnSpc>
              <a:spcBef>
                <a:spcPct val="0"/>
              </a:spcBef>
              <a:spcAft>
                <a:spcPts val="0"/>
              </a:spcAft>
              <a:buFont typeface="Arial" pitchFamily="34" charset="0"/>
              <a:buChar char="–"/>
              <a:defRPr/>
            </a:pPr>
            <a:r>
              <a:rPr lang="en-US" dirty="0" smtClean="0">
                <a:latin typeface="Arial" charset="0"/>
                <a:cs typeface="Arial" charset="0"/>
              </a:rPr>
              <a:t>Scaffolding</a:t>
            </a:r>
          </a:p>
          <a:p>
            <a:pPr lvl="1" fontAlgn="auto">
              <a:lnSpc>
                <a:spcPct val="90000"/>
              </a:lnSpc>
              <a:spcBef>
                <a:spcPct val="0"/>
              </a:spcBef>
              <a:spcAft>
                <a:spcPts val="0"/>
              </a:spcAft>
              <a:buFont typeface="Arial" pitchFamily="34" charset="0"/>
              <a:buChar char="–"/>
              <a:defRPr/>
            </a:pPr>
            <a:r>
              <a:rPr lang="en-US" dirty="0" smtClean="0">
                <a:latin typeface="Arial" charset="0"/>
                <a:cs typeface="Arial" charset="0"/>
              </a:rPr>
              <a:t>Appropriate materials and interventions</a:t>
            </a:r>
          </a:p>
          <a:p>
            <a:pPr fontAlgn="auto">
              <a:lnSpc>
                <a:spcPct val="90000"/>
              </a:lnSpc>
              <a:spcBef>
                <a:spcPct val="0"/>
              </a:spcBef>
              <a:spcAft>
                <a:spcPts val="0"/>
              </a:spcAft>
              <a:buFont typeface="Arial" pitchFamily="34" charset="0"/>
              <a:buChar char="•"/>
              <a:defRPr/>
            </a:pPr>
            <a:r>
              <a:rPr lang="en-US" dirty="0" smtClean="0">
                <a:solidFill>
                  <a:srgbClr val="006A4E"/>
                </a:solidFill>
                <a:latin typeface="Arial" charset="0"/>
                <a:cs typeface="Arial" charset="0"/>
              </a:rPr>
              <a:t>utilizing</a:t>
            </a:r>
            <a:r>
              <a:rPr lang="en-US" dirty="0" smtClean="0">
                <a:latin typeface="Arial" charset="0"/>
                <a:cs typeface="Arial" charset="0"/>
              </a:rPr>
              <a:t> appropriate accommodations and/or modifications.</a:t>
            </a:r>
          </a:p>
          <a:p>
            <a:pPr fontAlgn="auto">
              <a:lnSpc>
                <a:spcPct val="90000"/>
              </a:lnSpc>
              <a:spcAft>
                <a:spcPts val="0"/>
              </a:spcAft>
              <a:buFont typeface="Symbol" pitchFamily="18" charset="2"/>
              <a:buNone/>
              <a:defRPr/>
            </a:pPr>
            <a:endParaRPr lang="en-US" sz="2500" dirty="0">
              <a:solidFill>
                <a:srgbClr val="2982FF"/>
              </a:solidFill>
              <a:latin typeface="Arial" charset="0"/>
            </a:endParaRPr>
          </a:p>
          <a:p>
            <a:pPr fontAlgn="auto">
              <a:lnSpc>
                <a:spcPct val="90000"/>
              </a:lnSpc>
              <a:spcAft>
                <a:spcPts val="0"/>
              </a:spcAft>
              <a:buFont typeface="Wingdings" pitchFamily="2" charset="2"/>
              <a:buNone/>
              <a:defRPr/>
            </a:pPr>
            <a:endParaRPr lang="en-US" sz="2500" dirty="0">
              <a:latin typeface="Arial" charset="0"/>
            </a:endParaRPr>
          </a:p>
        </p:txBody>
      </p:sp>
      <p:sp>
        <p:nvSpPr>
          <p:cNvPr id="4" name="Slide Number Placeholder 3"/>
          <p:cNvSpPr>
            <a:spLocks noGrp="1"/>
          </p:cNvSpPr>
          <p:nvPr>
            <p:ph type="sldNum" sz="quarter" idx="12"/>
          </p:nvPr>
        </p:nvSpPr>
        <p:spPr/>
        <p:txBody>
          <a:bodyPr/>
          <a:lstStyle/>
          <a:p>
            <a:pPr>
              <a:defRPr/>
            </a:pPr>
            <a:fld id="{21D6D9BC-A4FE-48EF-8AE1-428685CC1624}" type="slidenum">
              <a:rPr lang="en-US"/>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p:nvPr>
        </p:nvSpPr>
        <p:spPr>
          <a:xfrm>
            <a:off x="415925" y="268288"/>
            <a:ext cx="8312150" cy="941387"/>
          </a:xfrm>
        </p:spPr>
        <p:txBody>
          <a:bodyPr rtlCol="0">
            <a:normAutofit fontScale="90000"/>
          </a:bodyPr>
          <a:lstStyle/>
          <a:p>
            <a:pPr algn="l" fontAlgn="auto">
              <a:spcAft>
                <a:spcPts val="0"/>
              </a:spcAft>
              <a:defRPr/>
            </a:pPr>
            <a:r>
              <a:rPr lang="en-US" smtClean="0">
                <a:latin typeface="Arial" charset="0"/>
              </a:rPr>
              <a:t>What is meant by </a:t>
            </a:r>
            <a:r>
              <a:rPr lang="en-US" i="1" smtClean="0">
                <a:latin typeface="Arial" charset="0"/>
              </a:rPr>
              <a:t>make progress in </a:t>
            </a:r>
            <a:r>
              <a:rPr lang="en-US" smtClean="0">
                <a:latin typeface="Arial" charset="0"/>
              </a:rPr>
              <a:t>the general education curriculum?</a:t>
            </a:r>
          </a:p>
        </p:txBody>
      </p:sp>
      <p:sp>
        <p:nvSpPr>
          <p:cNvPr id="25602" name="Rectangle 3"/>
          <p:cNvSpPr>
            <a:spLocks noGrp="1" noChangeArrowheads="1"/>
          </p:cNvSpPr>
          <p:nvPr>
            <p:ph idx="1"/>
          </p:nvPr>
        </p:nvSpPr>
        <p:spPr>
          <a:xfrm>
            <a:off x="415925" y="1546225"/>
            <a:ext cx="8312150" cy="4652963"/>
          </a:xfrm>
        </p:spPr>
        <p:txBody>
          <a:bodyPr/>
          <a:lstStyle/>
          <a:p>
            <a:pPr>
              <a:lnSpc>
                <a:spcPct val="80000"/>
              </a:lnSpc>
            </a:pPr>
            <a:r>
              <a:rPr lang="en-US" smtClean="0">
                <a:latin typeface="Arial" charset="0"/>
              </a:rPr>
              <a:t>Progression from grade to grade</a:t>
            </a:r>
          </a:p>
          <a:p>
            <a:pPr>
              <a:lnSpc>
                <a:spcPct val="80000"/>
              </a:lnSpc>
            </a:pPr>
            <a:r>
              <a:rPr lang="en-US" smtClean="0">
                <a:latin typeface="Arial" charset="0"/>
              </a:rPr>
              <a:t>Documentation via progress monitoring</a:t>
            </a:r>
          </a:p>
          <a:p>
            <a:pPr>
              <a:lnSpc>
                <a:spcPct val="80000"/>
              </a:lnSpc>
            </a:pPr>
            <a:r>
              <a:rPr lang="en-US" smtClean="0">
                <a:latin typeface="Arial" charset="0"/>
              </a:rPr>
              <a:t>Passing statewide assessment </a:t>
            </a:r>
          </a:p>
          <a:p>
            <a:pPr>
              <a:lnSpc>
                <a:spcPct val="80000"/>
              </a:lnSpc>
            </a:pPr>
            <a:r>
              <a:rPr lang="en-US" smtClean="0">
                <a:latin typeface="Arial" charset="0"/>
              </a:rPr>
              <a:t>Achievement of IEP goals and short-term objectives</a:t>
            </a:r>
          </a:p>
          <a:p>
            <a:pPr>
              <a:lnSpc>
                <a:spcPct val="80000"/>
              </a:lnSpc>
            </a:pPr>
            <a:r>
              <a:rPr lang="en-US" smtClean="0">
                <a:latin typeface="Arial" charset="0"/>
              </a:rPr>
              <a:t>Increase on-task behavior or improved engagements</a:t>
            </a:r>
          </a:p>
          <a:p>
            <a:pPr>
              <a:lnSpc>
                <a:spcPct val="80000"/>
              </a:lnSpc>
              <a:buFont typeface="Wingdings" pitchFamily="2" charset="2"/>
              <a:buNone/>
            </a:pPr>
            <a:endParaRPr lang="en-US" smtClean="0">
              <a:solidFill>
                <a:srgbClr val="2982FF"/>
              </a:solidFill>
              <a:latin typeface="Arial" charset="0"/>
            </a:endParaRPr>
          </a:p>
        </p:txBody>
      </p:sp>
      <p:sp>
        <p:nvSpPr>
          <p:cNvPr id="4" name="Slide Number Placeholder 3"/>
          <p:cNvSpPr>
            <a:spLocks noGrp="1"/>
          </p:cNvSpPr>
          <p:nvPr>
            <p:ph type="sldNum" sz="quarter" idx="12"/>
          </p:nvPr>
        </p:nvSpPr>
        <p:spPr/>
        <p:txBody>
          <a:bodyPr/>
          <a:lstStyle/>
          <a:p>
            <a:pPr>
              <a:defRPr/>
            </a:pPr>
            <a:fld id="{AA3190D1-6CCF-424F-B3AF-885182DD3170}" type="slidenum">
              <a:rPr lang="en-US"/>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itle 1"/>
          <p:cNvSpPr>
            <a:spLocks noGrp="1"/>
          </p:cNvSpPr>
          <p:nvPr>
            <p:ph type="title"/>
          </p:nvPr>
        </p:nvSpPr>
        <p:spPr>
          <a:xfrm>
            <a:off x="415925" y="274638"/>
            <a:ext cx="8270875" cy="1143000"/>
          </a:xfrm>
        </p:spPr>
        <p:txBody>
          <a:bodyPr rtlCol="0">
            <a:normAutofit fontScale="90000"/>
          </a:bodyPr>
          <a:lstStyle/>
          <a:p>
            <a:pPr algn="l" fontAlgn="auto">
              <a:spcAft>
                <a:spcPts val="0"/>
              </a:spcAft>
              <a:defRPr/>
            </a:pPr>
            <a:r>
              <a:rPr lang="en-US" smtClean="0">
                <a:latin typeface="Arial" charset="0"/>
              </a:rPr>
              <a:t>What are some indicators of a student not making progress ?</a:t>
            </a:r>
          </a:p>
        </p:txBody>
      </p:sp>
      <p:sp>
        <p:nvSpPr>
          <p:cNvPr id="146434" name="Content Placeholder 2"/>
          <p:cNvSpPr>
            <a:spLocks noGrp="1"/>
          </p:cNvSpPr>
          <p:nvPr>
            <p:ph idx="1"/>
          </p:nvPr>
        </p:nvSpPr>
        <p:spPr>
          <a:xfrm>
            <a:off x="415925" y="1479550"/>
            <a:ext cx="8312150" cy="4908550"/>
          </a:xfrm>
        </p:spPr>
        <p:txBody>
          <a:bodyPr rtlCol="0">
            <a:normAutofit fontScale="92500" lnSpcReduction="20000"/>
          </a:bodyPr>
          <a:lstStyle/>
          <a:p>
            <a:pPr fontAlgn="auto">
              <a:spcAft>
                <a:spcPts val="0"/>
              </a:spcAft>
              <a:buFont typeface="Arial" pitchFamily="34" charset="0"/>
              <a:buChar char="•"/>
              <a:defRPr/>
            </a:pPr>
            <a:r>
              <a:rPr lang="en-US" smtClean="0">
                <a:latin typeface="Arial" charset="0"/>
                <a:cs typeface="Arial" charset="0"/>
              </a:rPr>
              <a:t>Repetition of the same goal year after year</a:t>
            </a:r>
          </a:p>
          <a:p>
            <a:pPr fontAlgn="auto">
              <a:spcAft>
                <a:spcPts val="0"/>
              </a:spcAft>
              <a:buFont typeface="Arial" pitchFamily="34" charset="0"/>
              <a:buChar char="•"/>
              <a:defRPr/>
            </a:pPr>
            <a:r>
              <a:rPr lang="en-US" smtClean="0">
                <a:latin typeface="Arial" charset="0"/>
                <a:cs typeface="Arial" charset="0"/>
              </a:rPr>
              <a:t>Has failing grades/retention</a:t>
            </a:r>
          </a:p>
          <a:p>
            <a:pPr fontAlgn="auto">
              <a:spcAft>
                <a:spcPts val="0"/>
              </a:spcAft>
              <a:buFont typeface="Arial" pitchFamily="34" charset="0"/>
              <a:buChar char="•"/>
              <a:defRPr/>
            </a:pPr>
            <a:r>
              <a:rPr lang="en-US" smtClean="0">
                <a:latin typeface="Arial" charset="0"/>
                <a:cs typeface="Arial" charset="0"/>
              </a:rPr>
              <a:t>Deterioration of behavior/ISS/OSS</a:t>
            </a:r>
          </a:p>
          <a:p>
            <a:pPr fontAlgn="auto">
              <a:spcAft>
                <a:spcPts val="0"/>
              </a:spcAft>
              <a:buFont typeface="Arial" pitchFamily="34" charset="0"/>
              <a:buChar char="•"/>
              <a:defRPr/>
            </a:pPr>
            <a:r>
              <a:rPr lang="en-US" smtClean="0">
                <a:latin typeface="Arial" charset="0"/>
                <a:cs typeface="Arial" charset="0"/>
              </a:rPr>
              <a:t>Ineffective accommodations </a:t>
            </a:r>
          </a:p>
          <a:p>
            <a:pPr fontAlgn="auto">
              <a:spcAft>
                <a:spcPts val="0"/>
              </a:spcAft>
              <a:buFont typeface="Arial" pitchFamily="34" charset="0"/>
              <a:buChar char="•"/>
              <a:defRPr/>
            </a:pPr>
            <a:r>
              <a:rPr lang="en-US" smtClean="0">
                <a:latin typeface="Arial" charset="0"/>
                <a:cs typeface="Arial" charset="0"/>
              </a:rPr>
              <a:t>Not passing the statewide assessment</a:t>
            </a:r>
          </a:p>
          <a:p>
            <a:pPr fontAlgn="auto">
              <a:spcAft>
                <a:spcPts val="0"/>
              </a:spcAft>
              <a:buFont typeface="Arial" pitchFamily="34" charset="0"/>
              <a:buChar char="•"/>
              <a:defRPr/>
            </a:pPr>
            <a:r>
              <a:rPr lang="en-US" smtClean="0">
                <a:latin typeface="Arial" charset="0"/>
                <a:cs typeface="Arial" charset="0"/>
              </a:rPr>
              <a:t>Not earning Carnegie units in high school</a:t>
            </a:r>
          </a:p>
          <a:p>
            <a:pPr fontAlgn="auto">
              <a:spcAft>
                <a:spcPts val="0"/>
              </a:spcAft>
              <a:buFont typeface="Arial" pitchFamily="34" charset="0"/>
              <a:buChar char="•"/>
              <a:defRPr/>
            </a:pPr>
            <a:r>
              <a:rPr lang="en-US" smtClean="0">
                <a:latin typeface="Arial" charset="0"/>
                <a:cs typeface="Arial" charset="0"/>
              </a:rPr>
              <a:t>Progress identified as “ongoing” </a:t>
            </a:r>
          </a:p>
          <a:p>
            <a:pPr fontAlgn="auto">
              <a:spcAft>
                <a:spcPts val="0"/>
              </a:spcAft>
              <a:buFont typeface="Arial" pitchFamily="34" charset="0"/>
              <a:buChar char="•"/>
              <a:defRPr/>
            </a:pPr>
            <a:r>
              <a:rPr lang="en-US" smtClean="0">
                <a:latin typeface="Arial" charset="0"/>
                <a:cs typeface="Arial" charset="0"/>
              </a:rPr>
              <a:t>Movement towards more restrictive environment</a:t>
            </a:r>
          </a:p>
          <a:p>
            <a:pPr fontAlgn="auto">
              <a:spcAft>
                <a:spcPts val="0"/>
              </a:spcAft>
              <a:buFont typeface="Arial" pitchFamily="34" charset="0"/>
              <a:buChar char="•"/>
              <a:defRPr/>
            </a:pPr>
            <a:r>
              <a:rPr lang="en-US" smtClean="0">
                <a:latin typeface="Arial" charset="0"/>
                <a:cs typeface="Arial" charset="0"/>
              </a:rPr>
              <a:t>Many other reasons</a:t>
            </a:r>
          </a:p>
          <a:p>
            <a:pPr fontAlgn="auto">
              <a:spcAft>
                <a:spcPts val="0"/>
              </a:spcAft>
              <a:buFont typeface="Wingdings" pitchFamily="2" charset="2"/>
              <a:buNone/>
              <a:defRPr/>
            </a:pPr>
            <a:endParaRPr lang="en-US" smtClean="0">
              <a:latin typeface="Arial" charset="0"/>
            </a:endParaRPr>
          </a:p>
        </p:txBody>
      </p:sp>
      <p:sp>
        <p:nvSpPr>
          <p:cNvPr id="4" name="Slide Number Placeholder 3"/>
          <p:cNvSpPr>
            <a:spLocks noGrp="1"/>
          </p:cNvSpPr>
          <p:nvPr>
            <p:ph type="sldNum" sz="quarter" idx="12"/>
          </p:nvPr>
        </p:nvSpPr>
        <p:spPr/>
        <p:txBody>
          <a:bodyPr/>
          <a:lstStyle/>
          <a:p>
            <a:pPr>
              <a:defRPr/>
            </a:pPr>
            <a:fld id="{5628E46C-DA5F-4291-87FB-7231DF8917F1}" type="slidenum">
              <a:rPr lang="en-US"/>
              <a:pPr>
                <a:defRPr/>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a:xfrm>
            <a:off x="415925" y="403225"/>
            <a:ext cx="8312150" cy="673100"/>
          </a:xfrm>
        </p:spPr>
        <p:txBody>
          <a:bodyPr rtlCol="0">
            <a:normAutofit fontScale="90000"/>
          </a:bodyPr>
          <a:lstStyle/>
          <a:p>
            <a:pPr fontAlgn="auto">
              <a:spcAft>
                <a:spcPts val="0"/>
              </a:spcAft>
              <a:defRPr/>
            </a:pPr>
            <a:r>
              <a:rPr lang="en-US" smtClean="0">
                <a:latin typeface="Arial" charset="0"/>
              </a:rPr>
              <a:t>General Education Curriculum</a:t>
            </a:r>
          </a:p>
        </p:txBody>
      </p:sp>
      <p:sp>
        <p:nvSpPr>
          <p:cNvPr id="29698" name="Rectangle 4"/>
          <p:cNvSpPr>
            <a:spLocks noGrp="1" noChangeArrowheads="1"/>
          </p:cNvSpPr>
          <p:nvPr>
            <p:ph idx="1"/>
          </p:nvPr>
        </p:nvSpPr>
        <p:spPr>
          <a:xfrm>
            <a:off x="623888" y="2219325"/>
            <a:ext cx="7688262" cy="536575"/>
          </a:xfrm>
          <a:ln>
            <a:solidFill>
              <a:schemeClr val="tx1"/>
            </a:solidFill>
          </a:ln>
        </p:spPr>
        <p:txBody>
          <a:bodyPr/>
          <a:lstStyle/>
          <a:p>
            <a:pPr algn="ctr">
              <a:lnSpc>
                <a:spcPct val="90000"/>
              </a:lnSpc>
              <a:buFont typeface="Wingdings" pitchFamily="2" charset="2"/>
              <a:buNone/>
            </a:pPr>
            <a:r>
              <a:rPr lang="en-US" smtClean="0">
                <a:latin typeface="Arial" charset="0"/>
              </a:rPr>
              <a:t> Benchmarks</a:t>
            </a:r>
          </a:p>
        </p:txBody>
      </p:sp>
      <p:sp>
        <p:nvSpPr>
          <p:cNvPr id="29699" name="Text Box 6"/>
          <p:cNvSpPr txBox="1">
            <a:spLocks noChangeArrowheads="1"/>
          </p:cNvSpPr>
          <p:nvPr/>
        </p:nvSpPr>
        <p:spPr bwMode="auto">
          <a:xfrm>
            <a:off x="623888" y="4497388"/>
            <a:ext cx="7688262" cy="546100"/>
          </a:xfrm>
          <a:prstGeom prst="rect">
            <a:avLst/>
          </a:prstGeom>
          <a:noFill/>
          <a:ln w="9525">
            <a:solidFill>
              <a:schemeClr val="tx1"/>
            </a:solidFill>
            <a:miter lim="800000"/>
            <a:headEnd/>
            <a:tailEnd/>
          </a:ln>
        </p:spPr>
        <p:txBody>
          <a:bodyPr lIns="82030" tIns="49235" rIns="82030" bIns="49235" anchor="ctr">
            <a:spAutoFit/>
          </a:bodyPr>
          <a:lstStyle/>
          <a:p>
            <a:pPr algn="ctr">
              <a:spcBef>
                <a:spcPct val="50000"/>
              </a:spcBef>
            </a:pPr>
            <a:r>
              <a:rPr lang="en-US" sz="2900"/>
              <a:t>Comprehensive Curriculum Activities</a:t>
            </a:r>
          </a:p>
        </p:txBody>
      </p:sp>
      <p:sp>
        <p:nvSpPr>
          <p:cNvPr id="29700" name="Rectangle 10"/>
          <p:cNvSpPr>
            <a:spLocks noChangeArrowheads="1"/>
          </p:cNvSpPr>
          <p:nvPr/>
        </p:nvSpPr>
        <p:spPr bwMode="auto">
          <a:xfrm>
            <a:off x="623888" y="1143000"/>
            <a:ext cx="7772400" cy="538163"/>
          </a:xfrm>
          <a:prstGeom prst="rect">
            <a:avLst/>
          </a:prstGeom>
          <a:noFill/>
          <a:ln w="9525">
            <a:solidFill>
              <a:schemeClr val="tx1"/>
            </a:solidFill>
            <a:miter lim="800000"/>
            <a:headEnd/>
            <a:tailEnd/>
          </a:ln>
        </p:spPr>
        <p:txBody>
          <a:bodyPr lIns="91397" tIns="45698" rIns="91397" bIns="45698" anchor="ctr"/>
          <a:lstStyle/>
          <a:p>
            <a:pPr marL="341313" indent="-341313" algn="ctr" defTabSz="912813">
              <a:lnSpc>
                <a:spcPct val="80000"/>
              </a:lnSpc>
              <a:spcBef>
                <a:spcPct val="20000"/>
              </a:spcBef>
              <a:buClr>
                <a:schemeClr val="folHlink"/>
              </a:buClr>
              <a:buSzPct val="60000"/>
            </a:pPr>
            <a:r>
              <a:rPr lang="en-US" sz="2900"/>
              <a:t>Foundation Skills and Content Standards </a:t>
            </a:r>
          </a:p>
        </p:txBody>
      </p:sp>
      <p:sp>
        <p:nvSpPr>
          <p:cNvPr id="29701" name="Rectangle 11"/>
          <p:cNvSpPr>
            <a:spLocks noChangeArrowheads="1"/>
          </p:cNvSpPr>
          <p:nvPr/>
        </p:nvSpPr>
        <p:spPr bwMode="auto">
          <a:xfrm>
            <a:off x="623888" y="3362325"/>
            <a:ext cx="7688262" cy="604838"/>
          </a:xfrm>
          <a:prstGeom prst="rect">
            <a:avLst/>
          </a:prstGeom>
          <a:noFill/>
          <a:ln w="9525">
            <a:solidFill>
              <a:schemeClr val="tx1"/>
            </a:solidFill>
            <a:miter lim="800000"/>
            <a:headEnd/>
            <a:tailEnd/>
          </a:ln>
        </p:spPr>
        <p:txBody>
          <a:bodyPr lIns="91397" tIns="45698" rIns="91397" bIns="45698" anchor="ctr"/>
          <a:lstStyle/>
          <a:p>
            <a:pPr marL="341313" indent="-341313" algn="ctr" defTabSz="912813">
              <a:lnSpc>
                <a:spcPct val="80000"/>
              </a:lnSpc>
              <a:spcBef>
                <a:spcPct val="20000"/>
              </a:spcBef>
              <a:buClr>
                <a:schemeClr val="folHlink"/>
              </a:buClr>
              <a:buSzPct val="60000"/>
            </a:pPr>
            <a:r>
              <a:rPr lang="en-US" sz="2900"/>
              <a:t>GLEs and Extended Standards</a:t>
            </a:r>
          </a:p>
        </p:txBody>
      </p:sp>
      <p:cxnSp>
        <p:nvCxnSpPr>
          <p:cNvPr id="15" name="Straight Arrow Connector 14"/>
          <p:cNvCxnSpPr/>
          <p:nvPr/>
        </p:nvCxnSpPr>
        <p:spPr>
          <a:xfrm rot="5400000">
            <a:off x="3956844" y="1950244"/>
            <a:ext cx="538163" cy="3175"/>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3924300" y="3059113"/>
            <a:ext cx="604837"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923507" y="4269581"/>
            <a:ext cx="604838" cy="3175"/>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pPr>
              <a:defRPr/>
            </a:pPr>
            <a:fld id="{3E2853AF-C908-4960-B34E-B82181384459}" type="slidenum">
              <a:rPr lang="en-US"/>
              <a:pPr>
                <a:defRPr/>
              </a:pPr>
              <a:t>8</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title" idx="4294967295"/>
          </p:nvPr>
        </p:nvSpPr>
        <p:spPr>
          <a:xfrm>
            <a:off x="415925" y="336550"/>
            <a:ext cx="7827963" cy="671513"/>
          </a:xfrm>
        </p:spPr>
        <p:txBody>
          <a:bodyPr rtlCol="0">
            <a:normAutofit fontScale="90000"/>
          </a:bodyPr>
          <a:lstStyle/>
          <a:p>
            <a:pPr algn="l" fontAlgn="auto">
              <a:spcAft>
                <a:spcPts val="0"/>
              </a:spcAft>
              <a:defRPr/>
            </a:pPr>
            <a:r>
              <a:rPr lang="en-US" sz="3200" b="1" dirty="0">
                <a:latin typeface="Arial" charset="0"/>
                <a:cs typeface="Arial" charset="0"/>
              </a:rPr>
              <a:t>What are the </a:t>
            </a:r>
            <a:r>
              <a:rPr lang="en-US" sz="3200" b="1" i="1" dirty="0">
                <a:latin typeface="Arial" charset="0"/>
                <a:cs typeface="Arial" charset="0"/>
              </a:rPr>
              <a:t>Foundation Skills</a:t>
            </a:r>
            <a:r>
              <a:rPr lang="en-US" sz="3200" b="1" dirty="0">
                <a:latin typeface="Arial" charset="0"/>
                <a:cs typeface="Arial" charset="0"/>
              </a:rPr>
              <a:t>? </a:t>
            </a:r>
            <a:r>
              <a:rPr lang="en-US" sz="3900" dirty="0">
                <a:latin typeface="Arial" charset="0"/>
                <a:cs typeface="Arial" charset="0"/>
              </a:rPr>
              <a:t/>
            </a:r>
            <a:br>
              <a:rPr lang="en-US" sz="3900" dirty="0">
                <a:latin typeface="Arial" charset="0"/>
                <a:cs typeface="Arial" charset="0"/>
              </a:rPr>
            </a:br>
            <a:endParaRPr lang="en-US" sz="1600" dirty="0">
              <a:solidFill>
                <a:srgbClr val="2982FF"/>
              </a:solidFill>
              <a:latin typeface="Arial" charset="0"/>
              <a:cs typeface="Arial" charset="0"/>
            </a:endParaRPr>
          </a:p>
        </p:txBody>
      </p:sp>
      <p:sp>
        <p:nvSpPr>
          <p:cNvPr id="31746" name="Rectangle 3"/>
          <p:cNvSpPr>
            <a:spLocks noGrp="1" noChangeArrowheads="1"/>
          </p:cNvSpPr>
          <p:nvPr>
            <p:ph type="body" idx="4294967295"/>
          </p:nvPr>
        </p:nvSpPr>
        <p:spPr>
          <a:xfrm>
            <a:off x="415925" y="1344613"/>
            <a:ext cx="8382000" cy="5043487"/>
          </a:xfrm>
        </p:spPr>
        <p:txBody>
          <a:bodyPr/>
          <a:lstStyle/>
          <a:p>
            <a:pPr>
              <a:buClr>
                <a:srgbClr val="0000CC"/>
              </a:buClr>
              <a:buFont typeface="Symbol" pitchFamily="18" charset="2"/>
              <a:buChar char="¨"/>
            </a:pPr>
            <a:r>
              <a:rPr lang="en-US" smtClean="0">
                <a:solidFill>
                  <a:srgbClr val="002252"/>
                </a:solidFill>
                <a:latin typeface="Arial" charset="0"/>
                <a:cs typeface="Arial" charset="0"/>
              </a:rPr>
              <a:t>embedded in </a:t>
            </a:r>
            <a:r>
              <a:rPr lang="en-US" i="1" smtClean="0">
                <a:solidFill>
                  <a:srgbClr val="002252"/>
                </a:solidFill>
                <a:latin typeface="Arial" charset="0"/>
                <a:cs typeface="Arial" charset="0"/>
              </a:rPr>
              <a:t>Louisiana Content Standards</a:t>
            </a:r>
          </a:p>
          <a:p>
            <a:pPr>
              <a:buClr>
                <a:srgbClr val="0000CC"/>
              </a:buClr>
              <a:buFont typeface="Symbol" pitchFamily="18" charset="2"/>
              <a:buChar char="¨"/>
            </a:pPr>
            <a:r>
              <a:rPr lang="en-US" smtClean="0">
                <a:solidFill>
                  <a:srgbClr val="002252"/>
                </a:solidFill>
                <a:latin typeface="Arial" charset="0"/>
                <a:cs typeface="Arial" charset="0"/>
              </a:rPr>
              <a:t>applied to all students in all disciplines</a:t>
            </a:r>
          </a:p>
          <a:p>
            <a:pPr>
              <a:buClr>
                <a:srgbClr val="0000CC"/>
              </a:buClr>
              <a:buFont typeface="Symbol" pitchFamily="18" charset="2"/>
              <a:buChar char="¨"/>
            </a:pPr>
            <a:r>
              <a:rPr lang="en-US" smtClean="0">
                <a:solidFill>
                  <a:srgbClr val="002252"/>
                </a:solidFill>
                <a:latin typeface="Arial" charset="0"/>
                <a:cs typeface="Arial" charset="0"/>
              </a:rPr>
              <a:t>form a foundation for all students’ programs</a:t>
            </a:r>
          </a:p>
          <a:p>
            <a:pPr>
              <a:buClr>
                <a:srgbClr val="0000CC"/>
              </a:buClr>
              <a:buFont typeface="Symbol" pitchFamily="18" charset="2"/>
              <a:buChar char="¨"/>
            </a:pPr>
            <a:r>
              <a:rPr lang="en-US" smtClean="0">
                <a:solidFill>
                  <a:srgbClr val="002252"/>
                </a:solidFill>
                <a:latin typeface="Arial" charset="0"/>
                <a:cs typeface="Arial" charset="0"/>
              </a:rPr>
              <a:t>represent global outcomes for all students who are to become lifelong learners and productive citizens</a:t>
            </a:r>
          </a:p>
          <a:p>
            <a:pPr>
              <a:buClr>
                <a:srgbClr val="0000CC"/>
              </a:buClr>
              <a:buFont typeface="Arial" charset="0"/>
              <a:buNone/>
            </a:pPr>
            <a:endParaRPr lang="en-US" sz="2200" u="sng" smtClean="0">
              <a:solidFill>
                <a:srgbClr val="0000CC"/>
              </a:solidFill>
              <a:latin typeface="Arial" charset="0"/>
              <a:cs typeface="Arial" charset="0"/>
            </a:endParaRPr>
          </a:p>
          <a:p>
            <a:pPr>
              <a:buClr>
                <a:srgbClr val="0000CC"/>
              </a:buClr>
              <a:buFont typeface="Arial" charset="0"/>
              <a:buNone/>
            </a:pPr>
            <a:endParaRPr lang="en-US" sz="2200" u="sng" smtClean="0">
              <a:solidFill>
                <a:srgbClr val="0000CC"/>
              </a:solidFill>
              <a:latin typeface="Arial" charset="0"/>
              <a:cs typeface="Arial" charset="0"/>
            </a:endParaRPr>
          </a:p>
          <a:p>
            <a:pPr algn="r">
              <a:buClr>
                <a:srgbClr val="0000CC"/>
              </a:buClr>
              <a:buFont typeface="Arial" charset="0"/>
              <a:buNone/>
            </a:pPr>
            <a:r>
              <a:rPr lang="en-US" sz="2200" u="sng" smtClean="0">
                <a:solidFill>
                  <a:srgbClr val="0000CC"/>
                </a:solidFill>
                <a:latin typeface="Arial" charset="0"/>
                <a:cs typeface="Arial" charset="0"/>
              </a:rPr>
              <a:t>http://www.louisianaschools.net/lde/saa/1513.html</a:t>
            </a:r>
          </a:p>
          <a:p>
            <a:pPr>
              <a:buClr>
                <a:srgbClr val="0000CC"/>
              </a:buClr>
              <a:buFont typeface="Arial" charset="0"/>
              <a:buNone/>
            </a:pPr>
            <a:endParaRPr lang="en-US" smtClean="0">
              <a:solidFill>
                <a:srgbClr val="002252"/>
              </a:solidFill>
            </a:endParaRPr>
          </a:p>
        </p:txBody>
      </p:sp>
      <p:sp>
        <p:nvSpPr>
          <p:cNvPr id="4" name="Slide Number Placeholder 3"/>
          <p:cNvSpPr>
            <a:spLocks noGrp="1"/>
          </p:cNvSpPr>
          <p:nvPr>
            <p:ph type="sldNum" sz="quarter" idx="12"/>
          </p:nvPr>
        </p:nvSpPr>
        <p:spPr/>
        <p:txBody>
          <a:bodyPr/>
          <a:lstStyle/>
          <a:p>
            <a:pPr>
              <a:defRPr/>
            </a:pPr>
            <a:fld id="{BC2CB21C-29E2-4BA3-8133-31BB4D4D39A8}" type="slidenum">
              <a:rPr lang="en-US"/>
              <a:pPr>
                <a:defRPr/>
              </a:pPr>
              <a:t>9</a:t>
            </a:fld>
            <a:endParaRPr lang="en-US"/>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843</TotalTime>
  <Words>2946</Words>
  <Application>Microsoft Office PowerPoint</Application>
  <PresentationFormat>On-screen Show (4:3)</PresentationFormat>
  <Paragraphs>328</Paragraphs>
  <Slides>25</Slides>
  <Notes>25</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25</vt:i4>
      </vt:variant>
    </vt:vector>
  </HeadingPairs>
  <TitlesOfParts>
    <vt:vector size="34" baseType="lpstr">
      <vt:lpstr>Calibri</vt:lpstr>
      <vt:lpstr>Arial</vt:lpstr>
      <vt:lpstr>Times New Roman</vt:lpstr>
      <vt:lpstr>Symbol</vt:lpstr>
      <vt:lpstr>Wingdings</vt:lpstr>
      <vt:lpstr>Arial Black</vt:lpstr>
      <vt:lpstr>Times New Roman MT Extra Bold</vt:lpstr>
      <vt:lpstr>Office Theme</vt:lpstr>
      <vt:lpstr>Office Theme</vt:lpstr>
      <vt:lpstr>Slide 1</vt:lpstr>
      <vt:lpstr>Slide 2</vt:lpstr>
      <vt:lpstr>In Louisiana</vt:lpstr>
      <vt:lpstr>Accessing the General Education Curriculum</vt:lpstr>
      <vt:lpstr>What is meant by access?</vt:lpstr>
      <vt:lpstr>What is meant by make progress in the general education curriculum?</vt:lpstr>
      <vt:lpstr>What are some indicators of a student not making progress ?</vt:lpstr>
      <vt:lpstr>General Education Curriculum</vt:lpstr>
      <vt:lpstr>What are the Foundation Skills?  </vt:lpstr>
      <vt:lpstr>Foundation Skills</vt:lpstr>
      <vt:lpstr>What are Content Standards?</vt:lpstr>
      <vt:lpstr>What are Benchmarks ?</vt:lpstr>
      <vt:lpstr>Slide 13</vt:lpstr>
      <vt:lpstr>What are Grade Level Expectations (GLEs)?</vt:lpstr>
      <vt:lpstr>What are Louisiana Extended Standards?</vt:lpstr>
      <vt:lpstr>Extended Standards</vt:lpstr>
      <vt:lpstr>Extended Standards Complexity Levels</vt:lpstr>
      <vt:lpstr>Slide 18</vt:lpstr>
      <vt:lpstr>What is the Louisiana Comprehensive Curriculum (LCC)?</vt:lpstr>
      <vt:lpstr>Content Standard, Benchmark, GLEs</vt:lpstr>
      <vt:lpstr>LCC 5th grade Activity  Unit 1:  Folktales: Tall Tales and Legends</vt:lpstr>
      <vt:lpstr>Students with significant disabilities can be supported to participate in this same activity through the provision of modifications such as:</vt:lpstr>
      <vt:lpstr>Consider the following for  students with disabilities</vt:lpstr>
      <vt:lpstr>General Education Curriculum</vt:lpstr>
      <vt:lpstr>Slide 25</vt:lpstr>
    </vt:vector>
  </TitlesOfParts>
  <Company>LDOE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NWARTELL</dc:creator>
  <cp:lastModifiedBy>Vicky Pritchett</cp:lastModifiedBy>
  <cp:revision>3</cp:revision>
  <dcterms:created xsi:type="dcterms:W3CDTF">2009-06-05T13:44:18Z</dcterms:created>
  <dcterms:modified xsi:type="dcterms:W3CDTF">2009-10-08T16:09:47Z</dcterms:modified>
</cp:coreProperties>
</file>